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29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0" y="381000"/>
            <a:ext cx="1238250" cy="1238250"/>
          </a:xfrm>
          <a:prstGeom prst="roundRect">
            <a:avLst>
              <a:gd name="adj" fmla="val 73846"/>
            </a:avLst>
          </a:prstGeom>
          <a:noFill/>
          <a:ln w="19050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81000" y="3524250"/>
            <a:ext cx="762000" cy="762000"/>
          </a:xfrm>
          <a:prstGeom prst="roundRect">
            <a:avLst>
              <a:gd name="adj" fmla="val 120000"/>
            </a:avLst>
          </a:prstGeom>
          <a:noFill/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52500" y="15240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A5B4FC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59053" y="756345"/>
            <a:ext cx="102574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Aft>
                <a:spcPts val="1200"/>
              </a:spcAft>
              <a:buNone/>
            </a:pPr>
            <a:r>
              <a:rPr lang="en-US" sz="10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4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1893482" y="1301130"/>
            <a:ext cx="5356885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60"/>
              </a:lnSpc>
              <a:spcAft>
                <a:spcPts val="9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Text, Code &amp; Knowledge</a:t>
            </a:r>
            <a:endParaRPr lang="en-US" sz="3300" dirty="0"/>
          </a:p>
        </p:txBody>
      </p:sp>
      <p:sp>
        <p:nvSpPr>
          <p:cNvPr id="7" name="Text 5"/>
          <p:cNvSpPr/>
          <p:nvPr/>
        </p:nvSpPr>
        <p:spPr>
          <a:xfrm>
            <a:off x="2013367" y="2038500"/>
            <a:ext cx="5407114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60"/>
              </a:lnSpc>
              <a:spcAft>
                <a:spcPts val="15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Generation for Scientists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3430428" y="2694533"/>
            <a:ext cx="22829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Aft>
                <a:spcPts val="2100"/>
              </a:spcAft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LLMs as Research Assistants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290316" y="3548955"/>
            <a:ext cx="1127671" cy="304800"/>
          </a:xfrm>
          <a:prstGeom prst="roundRect">
            <a:avLst>
              <a:gd name="adj" fmla="val 62500"/>
            </a:avLst>
          </a:prstGeom>
          <a:solidFill>
            <a:srgbClr val="A5B4FC">
              <a:alpha val="20000"/>
            </a:srgbClr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424772" y="3634680"/>
            <a:ext cx="8587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C7D2F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Literature Synthesis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513237" y="3548955"/>
            <a:ext cx="883890" cy="304800"/>
          </a:xfrm>
          <a:prstGeom prst="roundRect">
            <a:avLst>
              <a:gd name="adj" fmla="val 62500"/>
            </a:avLst>
          </a:prstGeom>
          <a:solidFill>
            <a:srgbClr val="A5B4FC">
              <a:alpha val="20000"/>
            </a:srgbClr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650130" y="3634680"/>
            <a:ext cx="61010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C7D2F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Systems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4492377" y="3548955"/>
            <a:ext cx="1011287" cy="304800"/>
          </a:xfrm>
          <a:prstGeom prst="roundRect">
            <a:avLst>
              <a:gd name="adj" fmla="val 62500"/>
            </a:avLst>
          </a:prstGeom>
          <a:solidFill>
            <a:srgbClr val="A5B4FC">
              <a:alpha val="20000"/>
            </a:srgbClr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627997" y="3634680"/>
            <a:ext cx="7400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C7D2F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Generation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598914" y="3548955"/>
            <a:ext cx="1254770" cy="304800"/>
          </a:xfrm>
          <a:prstGeom prst="roundRect">
            <a:avLst>
              <a:gd name="adj" fmla="val 62500"/>
            </a:avLst>
          </a:prstGeom>
          <a:solidFill>
            <a:srgbClr val="A5B4FC">
              <a:alpha val="20000"/>
            </a:srgbClr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732099" y="3634680"/>
            <a:ext cx="9884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C7D2F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Hypothesis Generation</a:t>
            </a:r>
            <a:endParaRPr lang="en-US" sz="750" dirty="0"/>
          </a:p>
        </p:txBody>
      </p:sp>
      <p:pic>
        <p:nvPicPr>
          <p:cNvPr id="17" name="Image 0" descr="/tmp/rasterized-gradient-10a17f5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4349055"/>
            <a:ext cx="1143000" cy="3810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2888816" y="4822477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00" dirty="0">
                <a:solidFill>
                  <a:srgbClr val="FFFF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1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EC48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V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Scientific Writing Assistance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2004120"/>
            <a:ext cx="4210050" cy="1757958"/>
          </a:xfrm>
          <a:prstGeom prst="roundRect">
            <a:avLst>
              <a:gd name="adj" fmla="val 5418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95275" y="2013645"/>
            <a:ext cx="4191000" cy="285750"/>
          </a:xfrm>
          <a:prstGeom prst="rect">
            <a:avLst/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9575" y="2089845"/>
            <a:ext cx="1243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Task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1781175" y="2089845"/>
            <a:ext cx="1243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Role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3152775" y="2089845"/>
            <a:ext cx="124358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 Role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295275" y="2538413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09575" y="235654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Literature Summaries</a:t>
            </a:r>
            <a:endParaRPr lang="en-US" sz="675" dirty="0"/>
          </a:p>
        </p:txBody>
      </p:sp>
      <p:sp>
        <p:nvSpPr>
          <p:cNvPr id="12" name="Text 10"/>
          <p:cNvSpPr/>
          <p:nvPr/>
        </p:nvSpPr>
        <p:spPr>
          <a:xfrm>
            <a:off x="1781175" y="235654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summaries</a:t>
            </a:r>
            <a:endParaRPr lang="en-US" sz="675" dirty="0"/>
          </a:p>
        </p:txBody>
      </p:sp>
      <p:sp>
        <p:nvSpPr>
          <p:cNvPr id="13" name="Text 11"/>
          <p:cNvSpPr/>
          <p:nvPr/>
        </p:nvSpPr>
        <p:spPr>
          <a:xfrm>
            <a:off x="3152775" y="235654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Verify accuracy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95275" y="2543175"/>
            <a:ext cx="4191000" cy="243780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295275" y="2782193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09575" y="260032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Methods Sections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1781175" y="260032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Expand notes</a:t>
            </a:r>
            <a:endParaRPr lang="en-US" sz="675" dirty="0"/>
          </a:p>
        </p:txBody>
      </p:sp>
      <p:sp>
        <p:nvSpPr>
          <p:cNvPr id="18" name="Text 16"/>
          <p:cNvSpPr/>
          <p:nvPr/>
        </p:nvSpPr>
        <p:spPr>
          <a:xfrm>
            <a:off x="3152775" y="260032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Completeness</a:t>
            </a:r>
            <a:endParaRPr lang="en-US" sz="675" dirty="0"/>
          </a:p>
        </p:txBody>
      </p:sp>
      <p:sp>
        <p:nvSpPr>
          <p:cNvPr id="19" name="Shape 17"/>
          <p:cNvSpPr/>
          <p:nvPr/>
        </p:nvSpPr>
        <p:spPr>
          <a:xfrm>
            <a:off x="295275" y="3025973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09575" y="284410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 Descriptions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>
            <a:off x="1781175" y="284410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Convert data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3152775" y="2844105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Interpretation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295275" y="3030736"/>
            <a:ext cx="4191000" cy="243780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295275" y="3269754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09575" y="308788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Discussion Drafts</a:t>
            </a:r>
            <a:endParaRPr lang="en-US" sz="675" dirty="0"/>
          </a:p>
        </p:txBody>
      </p:sp>
      <p:sp>
        <p:nvSpPr>
          <p:cNvPr id="26" name="Text 24"/>
          <p:cNvSpPr/>
          <p:nvPr/>
        </p:nvSpPr>
        <p:spPr>
          <a:xfrm>
            <a:off x="1781175" y="308788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Synthesize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3152775" y="308788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insight</a:t>
            </a:r>
            <a:endParaRPr lang="en-US" sz="675" dirty="0"/>
          </a:p>
        </p:txBody>
      </p:sp>
      <p:sp>
        <p:nvSpPr>
          <p:cNvPr id="28" name="Shape 26"/>
          <p:cNvSpPr/>
          <p:nvPr/>
        </p:nvSpPr>
        <p:spPr>
          <a:xfrm>
            <a:off x="295275" y="3513534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09575" y="333166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Grant Proposals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1781175" y="333166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Initial drafts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3152775" y="3331666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</a:t>
            </a:r>
            <a:endParaRPr lang="en-US" sz="675" dirty="0"/>
          </a:p>
        </p:txBody>
      </p:sp>
      <p:sp>
        <p:nvSpPr>
          <p:cNvPr id="32" name="Text 30"/>
          <p:cNvSpPr/>
          <p:nvPr/>
        </p:nvSpPr>
        <p:spPr>
          <a:xfrm>
            <a:off x="295275" y="3518297"/>
            <a:ext cx="4191000" cy="234255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09575" y="3575447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Reviewer Response</a:t>
            </a:r>
            <a:endParaRPr lang="en-US" sz="675" dirty="0"/>
          </a:p>
        </p:txBody>
      </p:sp>
      <p:sp>
        <p:nvSpPr>
          <p:cNvPr id="34" name="Text 32"/>
          <p:cNvSpPr/>
          <p:nvPr/>
        </p:nvSpPr>
        <p:spPr>
          <a:xfrm>
            <a:off x="1781175" y="3575447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replies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3152775" y="3575447"/>
            <a:ext cx="124358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 approval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4648200" y="1657648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CONSIDERATIONS</a:t>
            </a:r>
            <a:endParaRPr lang="en-US" sz="825" dirty="0"/>
          </a:p>
        </p:txBody>
      </p:sp>
      <p:sp>
        <p:nvSpPr>
          <p:cNvPr id="37" name="Text 35"/>
          <p:cNvSpPr/>
          <p:nvPr/>
        </p:nvSpPr>
        <p:spPr>
          <a:xfrm>
            <a:off x="4648200" y="1899493"/>
            <a:ext cx="4210050" cy="961727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752975" y="2004268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Disclose AI Use:</a:t>
            </a: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Many journals require it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752975" y="2162324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Verify Accuracy:</a:t>
            </a: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All claims must be verified</a:t>
            </a:r>
            <a:endParaRPr lang="en-US" sz="675" dirty="0"/>
          </a:p>
        </p:txBody>
      </p:sp>
      <p:sp>
        <p:nvSpPr>
          <p:cNvPr id="40" name="Text 38"/>
          <p:cNvSpPr/>
          <p:nvPr/>
        </p:nvSpPr>
        <p:spPr>
          <a:xfrm>
            <a:off x="4752975" y="2320379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Avoid Plagiarism:</a:t>
            </a: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Don't paraphrase others' work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4752975" y="2478435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Maintain Authorship:</a:t>
            </a: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Intellectual contribution required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4752975" y="2636490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Check for Bias:</a:t>
            </a: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Review for hidden assumptions</a:t>
            </a:r>
            <a:endParaRPr lang="en-US" sz="675" dirty="0"/>
          </a:p>
        </p:txBody>
      </p:sp>
      <p:sp>
        <p:nvSpPr>
          <p:cNvPr id="43" name="Text 41"/>
          <p:cNvSpPr/>
          <p:nvPr/>
        </p:nvSpPr>
        <p:spPr>
          <a:xfrm>
            <a:off x="4648200" y="2956471"/>
            <a:ext cx="4210050" cy="645616"/>
          </a:xfrm>
          <a:prstGeom prst="roundRect">
            <a:avLst>
              <a:gd name="adj" fmla="val 11803"/>
            </a:avLst>
          </a:prstGeom>
          <a:solidFill>
            <a:srgbClr val="EEF2FF"/>
          </a:solidFill>
          <a:ln w="19050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4" name="Text 42"/>
          <p:cNvSpPr/>
          <p:nvPr/>
        </p:nvSpPr>
        <p:spPr>
          <a:xfrm>
            <a:off x="4762500" y="3070771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450"/>
              </a:spcAft>
              <a:buNone/>
            </a:pPr>
            <a:r>
              <a:rPr lang="en-US" sz="67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 Disclosure Statement: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4762500" y="3247876"/>
            <a:ext cx="406107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i="1" dirty="0">
                <a:solidFill>
                  <a:srgbClr val="475569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"We used AI language models (GPT-4) to assist with initial drafting of the Methods and Results sections. All AI-generated text was reviewed, fact-checked, and substantially revised by the authors."</a:t>
            </a:r>
            <a:endParaRPr lang="en-US" sz="675" dirty="0"/>
          </a:p>
        </p:txBody>
      </p:sp>
      <p:sp>
        <p:nvSpPr>
          <p:cNvPr id="46" name="Text 44"/>
          <p:cNvSpPr/>
          <p:nvPr/>
        </p:nvSpPr>
        <p:spPr>
          <a:xfrm>
            <a:off x="4648200" y="3697337"/>
            <a:ext cx="4210050" cy="411361"/>
          </a:xfrm>
          <a:prstGeom prst="roundRect">
            <a:avLst>
              <a:gd name="adj" fmla="val 18524"/>
            </a:avLst>
          </a:prstGeom>
          <a:solidFill>
            <a:srgbClr val="FEF3C7"/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7" name="Text 45"/>
          <p:cNvSpPr/>
          <p:nvPr/>
        </p:nvSpPr>
        <p:spPr>
          <a:xfrm>
            <a:off x="4733925" y="3783062"/>
            <a:ext cx="4119372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Nature, Science policy:</a:t>
            </a: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Tools such as ChatGPT cannot be authors—humans must take responsibility for all content.</a:t>
            </a:r>
            <a:endParaRPr lang="en-US" sz="675" dirty="0"/>
          </a:p>
        </p:txBody>
      </p:sp>
      <p:sp>
        <p:nvSpPr>
          <p:cNvPr id="48" name="Text 46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VII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Domain-Specific LLM Systems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307902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BUILDING SPECIALIZED ASSISTANTS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285750" y="1536502"/>
            <a:ext cx="4210050" cy="2257127"/>
          </a:xfrm>
          <a:prstGeom prst="roundRect">
            <a:avLst>
              <a:gd name="adj" fmla="val 4220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438275" y="1660327"/>
            <a:ext cx="1905000" cy="234255"/>
          </a:xfrm>
          <a:prstGeom prst="roundRect">
            <a:avLst>
              <a:gd name="adj" fmla="val 16264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613535" y="1717477"/>
            <a:ext cx="155448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 LLM (GPT, LLaMA, etc.)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2366963" y="1932682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1438275" y="2104132"/>
            <a:ext cx="1905000" cy="234255"/>
          </a:xfrm>
          <a:prstGeom prst="roundRect">
            <a:avLst>
              <a:gd name="adj" fmla="val 16264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613535" y="2161282"/>
            <a:ext cx="155448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 Pre-training (corpus)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2366963" y="237648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1438275" y="2547938"/>
            <a:ext cx="1905000" cy="234255"/>
          </a:xfrm>
          <a:prstGeom prst="roundRect">
            <a:avLst>
              <a:gd name="adj" fmla="val 16264"/>
            </a:avLst>
          </a:prstGeom>
          <a:solidFill>
            <a:srgbClr val="A855F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613535" y="2605088"/>
            <a:ext cx="155448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Fine-tuning (task-specific)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366963" y="2820293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1438275" y="2991743"/>
            <a:ext cx="1905000" cy="234255"/>
          </a:xfrm>
          <a:prstGeom prst="roundRect">
            <a:avLst>
              <a:gd name="adj" fmla="val 16264"/>
            </a:avLst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1613535" y="3048893"/>
            <a:ext cx="155448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Integration (literature)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2366963" y="326409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1438275" y="3435548"/>
            <a:ext cx="1905000" cy="234255"/>
          </a:xfrm>
          <a:prstGeom prst="roundRect">
            <a:avLst>
              <a:gd name="adj" fmla="val 16264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613535" y="3492698"/>
            <a:ext cx="155448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 Assistant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285750" y="3888879"/>
            <a:ext cx="4210050" cy="569416"/>
          </a:xfrm>
          <a:prstGeom prst="roundRect">
            <a:avLst>
              <a:gd name="adj" fmla="val 13382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390525" y="3993654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450"/>
              </a:spcAft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Existing Domain Models:</a:t>
            </a:r>
            <a:endParaRPr lang="en-US" sz="675" dirty="0"/>
          </a:p>
        </p:txBody>
      </p:sp>
      <p:sp>
        <p:nvSpPr>
          <p:cNvPr id="22" name="Text 20"/>
          <p:cNvSpPr/>
          <p:nvPr/>
        </p:nvSpPr>
        <p:spPr>
          <a:xfrm>
            <a:off x="390525" y="4170759"/>
            <a:ext cx="460177" cy="182761"/>
          </a:xfrm>
          <a:prstGeom prst="roundRect">
            <a:avLst>
              <a:gd name="adj" fmla="val 2084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466725" y="4208859"/>
            <a:ext cx="313932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SciBERT</a:t>
            </a:r>
            <a:endParaRPr lang="en-US" sz="600" dirty="0"/>
          </a:p>
        </p:txBody>
      </p:sp>
      <p:sp>
        <p:nvSpPr>
          <p:cNvPr id="24" name="Text 22"/>
          <p:cNvSpPr/>
          <p:nvPr/>
        </p:nvSpPr>
        <p:spPr>
          <a:xfrm>
            <a:off x="907852" y="4170759"/>
            <a:ext cx="419249" cy="182761"/>
          </a:xfrm>
          <a:prstGeom prst="roundRect">
            <a:avLst>
              <a:gd name="adj" fmla="val 2084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984052" y="4208859"/>
            <a:ext cx="27218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BioGPT</a:t>
            </a:r>
            <a:endParaRPr lang="en-US" sz="600" dirty="0"/>
          </a:p>
        </p:txBody>
      </p:sp>
      <p:sp>
        <p:nvSpPr>
          <p:cNvPr id="26" name="Text 24"/>
          <p:cNvSpPr/>
          <p:nvPr/>
        </p:nvSpPr>
        <p:spPr>
          <a:xfrm>
            <a:off x="1384250" y="4170759"/>
            <a:ext cx="470148" cy="182761"/>
          </a:xfrm>
          <a:prstGeom prst="roundRect">
            <a:avLst>
              <a:gd name="adj" fmla="val 2084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1460450" y="4208859"/>
            <a:ext cx="324103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Galactica</a:t>
            </a:r>
            <a:endParaRPr lang="en-US" sz="600" dirty="0"/>
          </a:p>
        </p:txBody>
      </p:sp>
      <p:sp>
        <p:nvSpPr>
          <p:cNvPr id="28" name="Text 26"/>
          <p:cNvSpPr/>
          <p:nvPr/>
        </p:nvSpPr>
        <p:spPr>
          <a:xfrm>
            <a:off x="1911548" y="4170759"/>
            <a:ext cx="591443" cy="182761"/>
          </a:xfrm>
          <a:prstGeom prst="roundRect">
            <a:avLst>
              <a:gd name="adj" fmla="val 20847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1987748" y="4208859"/>
            <a:ext cx="4478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ChemBERTa</a:t>
            </a:r>
            <a:endParaRPr lang="en-US" sz="600" dirty="0"/>
          </a:p>
        </p:txBody>
      </p:sp>
      <p:sp>
        <p:nvSpPr>
          <p:cNvPr id="30" name="Text 28"/>
          <p:cNvSpPr/>
          <p:nvPr/>
        </p:nvSpPr>
        <p:spPr>
          <a:xfrm>
            <a:off x="4648200" y="1606153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6B6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EXAMPLE: OCEANGPT SYSTEM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648200" y="1834753"/>
            <a:ext cx="4210050" cy="1445568"/>
          </a:xfrm>
          <a:prstGeom prst="roundRect">
            <a:avLst>
              <a:gd name="adj" fmla="val 6589"/>
            </a:avLst>
          </a:prstGeom>
          <a:solidFill>
            <a:srgbClr val="06B6D4">
              <a:alpha val="15000"/>
            </a:srgbClr>
          </a:solidFill>
          <a:ln w="19050">
            <a:solidFill>
              <a:srgbClr val="06B6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781550" y="1968103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Query Modes:</a:t>
            </a:r>
            <a:endParaRPr lang="en-US" sz="825" dirty="0"/>
          </a:p>
        </p:txBody>
      </p:sp>
      <p:sp>
        <p:nvSpPr>
          <p:cNvPr id="33" name="Text 31"/>
          <p:cNvSpPr/>
          <p:nvPr/>
        </p:nvSpPr>
        <p:spPr>
          <a:xfrm>
            <a:off x="4781550" y="2190899"/>
            <a:ext cx="666750" cy="196155"/>
          </a:xfrm>
          <a:prstGeom prst="roundRect">
            <a:avLst>
              <a:gd name="adj" fmla="val 19423"/>
            </a:avLst>
          </a:prstGeom>
          <a:solidFill>
            <a:srgbClr val="06B6D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4872038" y="2228999"/>
            <a:ext cx="48577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explain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5524500" y="2228999"/>
            <a:ext cx="141937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Conceptual explanations with lit. refs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4781550" y="2444204"/>
            <a:ext cx="666750" cy="196155"/>
          </a:xfrm>
          <a:prstGeom prst="roundRect">
            <a:avLst>
              <a:gd name="adj" fmla="val 19423"/>
            </a:avLst>
          </a:prstGeom>
          <a:solidFill>
            <a:srgbClr val="06B6D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4872038" y="2482304"/>
            <a:ext cx="48577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5524500" y="2482304"/>
            <a:ext cx="14418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analysis code (xarray, gsw)</a:t>
            </a:r>
            <a:endParaRPr lang="en-US" sz="675" dirty="0"/>
          </a:p>
        </p:txBody>
      </p:sp>
      <p:sp>
        <p:nvSpPr>
          <p:cNvPr id="39" name="Text 37"/>
          <p:cNvSpPr/>
          <p:nvPr/>
        </p:nvSpPr>
        <p:spPr>
          <a:xfrm>
            <a:off x="4781550" y="2697510"/>
            <a:ext cx="666750" cy="196155"/>
          </a:xfrm>
          <a:prstGeom prst="roundRect">
            <a:avLst>
              <a:gd name="adj" fmla="val 19423"/>
            </a:avLst>
          </a:prstGeom>
          <a:solidFill>
            <a:srgbClr val="06B6D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8"/>
          <p:cNvSpPr/>
          <p:nvPr/>
        </p:nvSpPr>
        <p:spPr>
          <a:xfrm>
            <a:off x="4872038" y="2735610"/>
            <a:ext cx="48577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5524500" y="2735610"/>
            <a:ext cx="89443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Search dataset catalog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4781550" y="2950815"/>
            <a:ext cx="666750" cy="196155"/>
          </a:xfrm>
          <a:prstGeom prst="roundRect">
            <a:avLst>
              <a:gd name="adj" fmla="val 19423"/>
            </a:avLst>
          </a:prstGeom>
          <a:solidFill>
            <a:srgbClr val="06B6D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4872038" y="2988915"/>
            <a:ext cx="48577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methods</a:t>
            </a:r>
            <a:endParaRPr lang="en-US" sz="675" dirty="0"/>
          </a:p>
        </p:txBody>
      </p:sp>
      <p:sp>
        <p:nvSpPr>
          <p:cNvPr id="44" name="Text 42"/>
          <p:cNvSpPr/>
          <p:nvPr/>
        </p:nvSpPr>
        <p:spPr>
          <a:xfrm>
            <a:off x="5524500" y="2988915"/>
            <a:ext cx="119106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Suggest analytical approaches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4648200" y="3375571"/>
            <a:ext cx="4210050" cy="784622"/>
          </a:xfrm>
          <a:prstGeom prst="roundRect">
            <a:avLst>
              <a:gd name="adj" fmla="val 9712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6" name="Text 44"/>
          <p:cNvSpPr/>
          <p:nvPr/>
        </p:nvSpPr>
        <p:spPr>
          <a:xfrm>
            <a:off x="4752975" y="3480346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450"/>
              </a:spcAft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Components:</a:t>
            </a:r>
            <a:endParaRPr lang="en-US" sz="675" dirty="0"/>
          </a:p>
        </p:txBody>
      </p:sp>
      <p:sp>
        <p:nvSpPr>
          <p:cNvPr id="47" name="Text 45"/>
          <p:cNvSpPr/>
          <p:nvPr/>
        </p:nvSpPr>
        <p:spPr>
          <a:xfrm>
            <a:off x="4752975" y="3657451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Paper index (RAG with domain embeddings)</a:t>
            </a:r>
            <a:endParaRPr lang="en-US" sz="675" dirty="0"/>
          </a:p>
        </p:txBody>
      </p:sp>
      <p:sp>
        <p:nvSpPr>
          <p:cNvPr id="48" name="Text 46"/>
          <p:cNvSpPr/>
          <p:nvPr/>
        </p:nvSpPr>
        <p:spPr>
          <a:xfrm>
            <a:off x="4752975" y="3796457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 catalog (NOAA, Copernicus, etc.)</a:t>
            </a:r>
            <a:endParaRPr lang="en-US" sz="675" dirty="0"/>
          </a:p>
        </p:txBody>
      </p:sp>
      <p:sp>
        <p:nvSpPr>
          <p:cNvPr id="49" name="Text 47"/>
          <p:cNvSpPr/>
          <p:nvPr/>
        </p:nvSpPr>
        <p:spPr>
          <a:xfrm>
            <a:off x="4752975" y="3935462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templates (domain-specific libraries)</a:t>
            </a:r>
            <a:endParaRPr lang="en-US" sz="675" dirty="0"/>
          </a:p>
        </p:txBody>
      </p:sp>
      <p:sp>
        <p:nvSpPr>
          <p:cNvPr id="50" name="Text 4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VIII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Limitations and Best Practices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717774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KNOWN LIMITATIONS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285750" y="1940570"/>
            <a:ext cx="4210050" cy="1511796"/>
          </a:xfrm>
          <a:prstGeom prst="roundRect">
            <a:avLst>
              <a:gd name="adj" fmla="val 504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95275" y="1950095"/>
            <a:ext cx="4191000" cy="234255"/>
          </a:xfrm>
          <a:prstGeom prst="rect">
            <a:avLst/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0525" y="2007245"/>
            <a:ext cx="156996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</a:t>
            </a:r>
            <a:endParaRPr lang="en-US" sz="675" dirty="0"/>
          </a:p>
        </p:txBody>
      </p:sp>
      <p:sp>
        <p:nvSpPr>
          <p:cNvPr id="9" name="Text 7"/>
          <p:cNvSpPr/>
          <p:nvPr/>
        </p:nvSpPr>
        <p:spPr>
          <a:xfrm>
            <a:off x="2082105" y="2007245"/>
            <a:ext cx="235509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Mitigation</a:t>
            </a:r>
            <a:endParaRPr lang="en-US" sz="675" dirty="0"/>
          </a:p>
        </p:txBody>
      </p:sp>
      <p:sp>
        <p:nvSpPr>
          <p:cNvPr id="10" name="Shape 8"/>
          <p:cNvSpPr/>
          <p:nvPr/>
        </p:nvSpPr>
        <p:spPr>
          <a:xfrm>
            <a:off x="295275" y="2390924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90525" y="2231975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Hallucination</a:t>
            </a:r>
            <a:endParaRPr lang="en-US" sz="600" dirty="0"/>
          </a:p>
        </p:txBody>
      </p:sp>
      <p:sp>
        <p:nvSpPr>
          <p:cNvPr id="12" name="Text 10"/>
          <p:cNvSpPr/>
          <p:nvPr/>
        </p:nvSpPr>
        <p:spPr>
          <a:xfrm>
            <a:off x="2082105" y="2231975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Always verify claims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95275" y="2395686"/>
            <a:ext cx="4191000" cy="211336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295275" y="2602260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90525" y="2443311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Cutoff</a:t>
            </a:r>
            <a:endParaRPr lang="en-US" sz="600" dirty="0"/>
          </a:p>
        </p:txBody>
      </p:sp>
      <p:sp>
        <p:nvSpPr>
          <p:cNvPr id="16" name="Text 14"/>
          <p:cNvSpPr/>
          <p:nvPr/>
        </p:nvSpPr>
        <p:spPr>
          <a:xfrm>
            <a:off x="2082105" y="2443311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RAG with current literature</a:t>
            </a:r>
            <a:endParaRPr lang="en-US" sz="600" dirty="0"/>
          </a:p>
        </p:txBody>
      </p:sp>
      <p:sp>
        <p:nvSpPr>
          <p:cNvPr id="17" name="Shape 15"/>
          <p:cNvSpPr/>
          <p:nvPr/>
        </p:nvSpPr>
        <p:spPr>
          <a:xfrm>
            <a:off x="295275" y="2813596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90525" y="2654647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Overconfidence</a:t>
            </a:r>
            <a:endParaRPr lang="en-US" sz="600" dirty="0"/>
          </a:p>
        </p:txBody>
      </p:sp>
      <p:sp>
        <p:nvSpPr>
          <p:cNvPr id="19" name="Text 17"/>
          <p:cNvSpPr/>
          <p:nvPr/>
        </p:nvSpPr>
        <p:spPr>
          <a:xfrm>
            <a:off x="2082105" y="2654647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Request confidence estimates</a:t>
            </a:r>
            <a:endParaRPr lang="en-US" sz="600" dirty="0"/>
          </a:p>
        </p:txBody>
      </p:sp>
      <p:sp>
        <p:nvSpPr>
          <p:cNvPr id="20" name="Text 18"/>
          <p:cNvSpPr/>
          <p:nvPr/>
        </p:nvSpPr>
        <p:spPr>
          <a:xfrm>
            <a:off x="295275" y="2818358"/>
            <a:ext cx="4191000" cy="211336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295275" y="3024932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90525" y="2865983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Citation Errors</a:t>
            </a:r>
            <a:endParaRPr lang="en-US" sz="600" dirty="0"/>
          </a:p>
        </p:txBody>
      </p:sp>
      <p:sp>
        <p:nvSpPr>
          <p:cNvPr id="23" name="Text 21"/>
          <p:cNvSpPr/>
          <p:nvPr/>
        </p:nvSpPr>
        <p:spPr>
          <a:xfrm>
            <a:off x="2082105" y="2865983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Verify all references</a:t>
            </a:r>
            <a:endParaRPr lang="en-US" sz="600" dirty="0"/>
          </a:p>
        </p:txBody>
      </p:sp>
      <p:sp>
        <p:nvSpPr>
          <p:cNvPr id="24" name="Shape 22"/>
          <p:cNvSpPr/>
          <p:nvPr/>
        </p:nvSpPr>
        <p:spPr>
          <a:xfrm>
            <a:off x="295275" y="3236268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90525" y="3077319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Bias</a:t>
            </a:r>
            <a:endParaRPr lang="en-US" sz="600" dirty="0"/>
          </a:p>
        </p:txBody>
      </p:sp>
      <p:sp>
        <p:nvSpPr>
          <p:cNvPr id="26" name="Text 24"/>
          <p:cNvSpPr/>
          <p:nvPr/>
        </p:nvSpPr>
        <p:spPr>
          <a:xfrm>
            <a:off x="2082105" y="3077319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review of outputs</a:t>
            </a:r>
            <a:endParaRPr lang="en-US" sz="600" dirty="0"/>
          </a:p>
        </p:txBody>
      </p:sp>
      <p:sp>
        <p:nvSpPr>
          <p:cNvPr id="27" name="Text 25"/>
          <p:cNvSpPr/>
          <p:nvPr/>
        </p:nvSpPr>
        <p:spPr>
          <a:xfrm>
            <a:off x="295275" y="3241030"/>
            <a:ext cx="4191000" cy="201811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390525" y="3288655"/>
            <a:ext cx="156996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 Gaps</a:t>
            </a:r>
            <a:endParaRPr lang="en-US" sz="600" dirty="0"/>
          </a:p>
        </p:txBody>
      </p:sp>
      <p:sp>
        <p:nvSpPr>
          <p:cNvPr id="29" name="Text 27"/>
          <p:cNvSpPr/>
          <p:nvPr/>
        </p:nvSpPr>
        <p:spPr>
          <a:xfrm>
            <a:off x="2082105" y="3288655"/>
            <a:ext cx="235509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 on domain data</a:t>
            </a:r>
            <a:endParaRPr lang="en-US" sz="600" dirty="0"/>
          </a:p>
        </p:txBody>
      </p:sp>
      <p:sp>
        <p:nvSpPr>
          <p:cNvPr id="30" name="Text 28"/>
          <p:cNvSpPr/>
          <p:nvPr/>
        </p:nvSpPr>
        <p:spPr>
          <a:xfrm>
            <a:off x="285750" y="3528566"/>
            <a:ext cx="4210050" cy="520005"/>
          </a:xfrm>
          <a:prstGeom prst="roundRect">
            <a:avLst>
              <a:gd name="adj" fmla="val 14654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00050" y="3642866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Human-in-the-Loop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400050" y="3814316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300"/>
              </a:spcBef>
              <a:buNone/>
            </a:pPr>
            <a:r>
              <a:rPr lang="en-US" sz="675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Generation → Human Review → Revision → Final Approval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4648200" y="1617464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648200" y="1840260"/>
            <a:ext cx="4210050" cy="42475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Shape 33"/>
          <p:cNvSpPr/>
          <p:nvPr/>
        </p:nvSpPr>
        <p:spPr>
          <a:xfrm>
            <a:off x="4662488" y="1840260"/>
            <a:ext cx="0" cy="424755"/>
          </a:xfrm>
          <a:prstGeom prst="line">
            <a:avLst/>
          </a:prstGeom>
          <a:noFill/>
          <a:ln w="28575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4772025" y="1916460"/>
            <a:ext cx="40707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Verification Pipeline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4772025" y="2068860"/>
            <a:ext cx="407079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Check consistency, citations, facts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4648200" y="2322165"/>
            <a:ext cx="4210050" cy="42475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Shape 37"/>
          <p:cNvSpPr/>
          <p:nvPr/>
        </p:nvSpPr>
        <p:spPr>
          <a:xfrm>
            <a:off x="4662488" y="2322165"/>
            <a:ext cx="0" cy="424755"/>
          </a:xfrm>
          <a:prstGeom prst="line">
            <a:avLst/>
          </a:prstGeom>
          <a:noFill/>
          <a:ln w="2857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772025" y="2398365"/>
            <a:ext cx="40707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Transparency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4772025" y="2550765"/>
            <a:ext cx="407079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 AI system, prompts, verification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4648200" y="2804071"/>
            <a:ext cx="4210050" cy="42475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Shape 41"/>
          <p:cNvSpPr/>
          <p:nvPr/>
        </p:nvSpPr>
        <p:spPr>
          <a:xfrm>
            <a:off x="4662488" y="2804071"/>
            <a:ext cx="0" cy="424755"/>
          </a:xfrm>
          <a:prstGeom prst="line">
            <a:avLst/>
          </a:prstGeom>
          <a:noFill/>
          <a:ln w="28575">
            <a:solidFill>
              <a:srgbClr val="8B5C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4772025" y="2880271"/>
            <a:ext cx="40707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Continuous Learning</a:t>
            </a:r>
            <a:endParaRPr lang="en-US" sz="750" dirty="0"/>
          </a:p>
        </p:txBody>
      </p:sp>
      <p:sp>
        <p:nvSpPr>
          <p:cNvPr id="45" name="Text 43"/>
          <p:cNvSpPr/>
          <p:nvPr/>
        </p:nvSpPr>
        <p:spPr>
          <a:xfrm>
            <a:off x="4772025" y="3032671"/>
            <a:ext cx="407079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Collect feedback, improve over time</a:t>
            </a:r>
            <a:endParaRPr lang="en-US" sz="675" dirty="0"/>
          </a:p>
        </p:txBody>
      </p:sp>
      <p:sp>
        <p:nvSpPr>
          <p:cNvPr id="46" name="Text 44"/>
          <p:cNvSpPr/>
          <p:nvPr/>
        </p:nvSpPr>
        <p:spPr>
          <a:xfrm>
            <a:off x="4648200" y="3285976"/>
            <a:ext cx="4210050" cy="42475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7" name="Shape 45"/>
          <p:cNvSpPr/>
          <p:nvPr/>
        </p:nvSpPr>
        <p:spPr>
          <a:xfrm>
            <a:off x="4662488" y="3285976"/>
            <a:ext cx="0" cy="424755"/>
          </a:xfrm>
          <a:prstGeom prst="line">
            <a:avLst/>
          </a:prstGeom>
          <a:noFill/>
          <a:ln w="28575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4772025" y="3362176"/>
            <a:ext cx="40707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Code Review</a:t>
            </a:r>
            <a:endParaRPr lang="en-US" sz="750" dirty="0"/>
          </a:p>
        </p:txBody>
      </p:sp>
      <p:sp>
        <p:nvSpPr>
          <p:cNvPr id="49" name="Text 47"/>
          <p:cNvSpPr/>
          <p:nvPr/>
        </p:nvSpPr>
        <p:spPr>
          <a:xfrm>
            <a:off x="4772025" y="3514576"/>
            <a:ext cx="407079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150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 execute without understanding</a:t>
            </a:r>
            <a:endParaRPr lang="en-US" sz="675" dirty="0"/>
          </a:p>
        </p:txBody>
      </p:sp>
      <p:sp>
        <p:nvSpPr>
          <p:cNvPr id="50" name="Text 48"/>
          <p:cNvSpPr/>
          <p:nvPr/>
        </p:nvSpPr>
        <p:spPr>
          <a:xfrm>
            <a:off x="4648200" y="3786932"/>
            <a:ext cx="4210050" cy="361950"/>
          </a:xfrm>
          <a:prstGeom prst="roundRect">
            <a:avLst>
              <a:gd name="adj" fmla="val 21053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1" name="Text 49"/>
          <p:cNvSpPr/>
          <p:nvPr/>
        </p:nvSpPr>
        <p:spPr>
          <a:xfrm>
            <a:off x="4722685" y="3901232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i="1" dirty="0">
                <a:solidFill>
                  <a:srgbClr val="92400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"AI assists discovery and implementation; scientists make decisions."</a:t>
            </a:r>
            <a:endParaRPr lang="en-US" sz="750" dirty="0"/>
          </a:p>
        </p:txBody>
      </p:sp>
      <p:sp>
        <p:nvSpPr>
          <p:cNvPr id="52" name="Text 50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</a:t>
            </a:r>
            <a:r>
              <a:rPr lang="en-US" sz="8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Paul</a:t>
            </a: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5750" y="2152650"/>
            <a:ext cx="209550" cy="209550"/>
          </a:xfrm>
          <a:prstGeom prst="roundRect">
            <a:avLst>
              <a:gd name="adj" fmla="val 18182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61355" y="2184053"/>
            <a:ext cx="595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571500" y="2152650"/>
            <a:ext cx="3947681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Literature Review: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Process thousands of papers, identify patterns, synthesize continuously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285750" y="2419350"/>
            <a:ext cx="209550" cy="209550"/>
          </a:xfrm>
          <a:prstGeom prst="roundRect">
            <a:avLst>
              <a:gd name="adj" fmla="val 18182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61355" y="2450753"/>
            <a:ext cx="595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571500" y="2419350"/>
            <a:ext cx="3621756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Systems: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Ground responses in documents, ensure accuracy, provide citations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285750" y="2686050"/>
            <a:ext cx="209550" cy="209550"/>
          </a:xfrm>
          <a:prstGeom prst="roundRect">
            <a:avLst>
              <a:gd name="adj" fmla="val 18182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61355" y="2717453"/>
            <a:ext cx="595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825" dirty="0"/>
          </a:p>
        </p:txBody>
      </p:sp>
      <p:sp>
        <p:nvSpPr>
          <p:cNvPr id="11" name="Text 9"/>
          <p:cNvSpPr/>
          <p:nvPr/>
        </p:nvSpPr>
        <p:spPr>
          <a:xfrm>
            <a:off x="571500" y="2686050"/>
            <a:ext cx="3985177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Hypothesis Generation: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Gap analysis, cross-domain transfer, autonomous research agents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285750" y="2952750"/>
            <a:ext cx="209550" cy="209550"/>
          </a:xfrm>
          <a:prstGeom prst="roundRect">
            <a:avLst>
              <a:gd name="adj" fmla="val 18182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61355" y="2984153"/>
            <a:ext cx="595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571500" y="2952750"/>
            <a:ext cx="3564070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Generation: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Complete analysis pipelines from natural language descriptions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285750" y="3219450"/>
            <a:ext cx="209550" cy="209550"/>
          </a:xfrm>
          <a:prstGeom prst="roundRect">
            <a:avLst>
              <a:gd name="adj" fmla="val 18182"/>
            </a:avLst>
          </a:prstGeom>
          <a:solidFill>
            <a:srgbClr val="EC48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61355" y="3250853"/>
            <a:ext cx="5950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571500" y="3219450"/>
            <a:ext cx="3432304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5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Writing: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Methods, results, reviewer responses with proper disclosure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4648200" y="1770757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PRINCIPLES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4648200" y="2012603"/>
            <a:ext cx="4210050" cy="1143000"/>
          </a:xfrm>
          <a:prstGeom prst="roundRect">
            <a:avLst>
              <a:gd name="adj" fmla="val 8333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772025" y="213642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Always Verify: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AI is a tool, not an oracle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4772025" y="232692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RAG: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Ground responses in authoritative sources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4772025" y="251742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 Code: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Never execute without understanding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772025" y="270792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Transparency about AI use is essential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4772025" y="289842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 Judgment: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Scientists make final decisions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4648200" y="3250853"/>
            <a:ext cx="4210050" cy="559891"/>
          </a:xfrm>
          <a:prstGeom prst="roundRect">
            <a:avLst>
              <a:gd name="adj" fmla="val 17012"/>
            </a:avLst>
          </a:prstGeom>
          <a:solidFill>
            <a:srgbClr val="5EEAD4">
              <a:alpha val="15000"/>
            </a:srgbClr>
          </a:solidFill>
          <a:ln w="19050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42117" y="3384203"/>
            <a:ext cx="4022217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5EEAD4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goal is not to replace scientific thinking but to </a:t>
            </a:r>
            <a:r>
              <a:rPr lang="en-US" sz="825" b="1" dirty="0">
                <a:solidFill>
                  <a:srgbClr val="5EEAD4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amplify it</a:t>
            </a:r>
            <a:r>
              <a:rPr lang="en-US" sz="825" dirty="0">
                <a:solidFill>
                  <a:srgbClr val="5EEAD4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—freeing researchers from information overload to focus on insight, creativity, and discovery.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ientific research&#10;&#10;AI-generated content may be incorrect.">
            <a:extLst>
              <a:ext uri="{FF2B5EF4-FFF2-40B4-BE49-F238E27FC236}">
                <a16:creationId xmlns:a16="http://schemas.microsoft.com/office/drawing/2014/main" id="{84543989-6F9B-93B1-AACD-73789F58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" y="0"/>
            <a:ext cx="8933688" cy="4986244"/>
          </a:xfrm>
          <a:prstGeom prst="rect">
            <a:avLst/>
          </a:prstGeom>
        </p:spPr>
      </p:pic>
      <p:sp>
        <p:nvSpPr>
          <p:cNvPr id="4" name="Text 50">
            <a:extLst>
              <a:ext uri="{FF2B5EF4-FFF2-40B4-BE49-F238E27FC236}">
                <a16:creationId xmlns:a16="http://schemas.microsoft.com/office/drawing/2014/main" id="{DC131179-3DC1-DE4B-DD17-92C6ABF308B5}"/>
              </a:ext>
            </a:extLst>
          </p:cNvPr>
          <p:cNvSpPr/>
          <p:nvPr/>
        </p:nvSpPr>
        <p:spPr>
          <a:xfrm>
            <a:off x="1439991" y="4933637"/>
            <a:ext cx="5845227" cy="2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5761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810500" y="3524250"/>
            <a:ext cx="857250" cy="857250"/>
          </a:xfrm>
          <a:prstGeom prst="roundRect">
            <a:avLst>
              <a:gd name="adj" fmla="val 106667"/>
            </a:avLst>
          </a:prstGeom>
          <a:noFill/>
          <a:ln w="19050">
            <a:solidFill>
              <a:srgbClr val="6366F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References and Resources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85750" y="1584424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PAPERS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285750" y="1807220"/>
            <a:ext cx="4191000" cy="407491"/>
          </a:xfrm>
          <a:prstGeom prst="roundRect">
            <a:avLst>
              <a:gd name="adj" fmla="val 1402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1475" y="1892945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Lewis et al. (NeurIPS 2020)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371475" y="2022425"/>
            <a:ext cx="40999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75"/>
              </a:spcBef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for knowledge-intensive NLP tasks</a:t>
            </a:r>
            <a:endParaRPr lang="en-US" sz="600" dirty="0"/>
          </a:p>
        </p:txBody>
      </p:sp>
      <p:sp>
        <p:nvSpPr>
          <p:cNvPr id="9" name="Text 7"/>
          <p:cNvSpPr/>
          <p:nvPr/>
        </p:nvSpPr>
        <p:spPr>
          <a:xfrm>
            <a:off x="285750" y="2252811"/>
            <a:ext cx="4191000" cy="407491"/>
          </a:xfrm>
          <a:prstGeom prst="roundRect">
            <a:avLst>
              <a:gd name="adj" fmla="val 1402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1475" y="2338536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Edge et al. (2024)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371475" y="2468017"/>
            <a:ext cx="40999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75"/>
              </a:spcBef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GraphRAG: Knowledge graph-enhanced retrieval</a:t>
            </a:r>
            <a:endParaRPr lang="en-US" sz="600" dirty="0"/>
          </a:p>
        </p:txBody>
      </p:sp>
      <p:sp>
        <p:nvSpPr>
          <p:cNvPr id="12" name="Text 10"/>
          <p:cNvSpPr/>
          <p:nvPr/>
        </p:nvSpPr>
        <p:spPr>
          <a:xfrm>
            <a:off x="285750" y="2698403"/>
            <a:ext cx="4191000" cy="407491"/>
          </a:xfrm>
          <a:prstGeom prst="roundRect">
            <a:avLst>
              <a:gd name="adj" fmla="val 1402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71475" y="2784128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 et al. (2024)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371475" y="2913608"/>
            <a:ext cx="40999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75"/>
              </a:spcBef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AI Scientist: Automated scientific discovery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85750" y="3143994"/>
            <a:ext cx="4191000" cy="407491"/>
          </a:xfrm>
          <a:prstGeom prst="roundRect">
            <a:avLst>
              <a:gd name="adj" fmla="val 1402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71475" y="3229719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Chen et al. (2021)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371475" y="3359200"/>
            <a:ext cx="40999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75"/>
              </a:spcBef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Codex: Evaluating LLMs trained on code</a:t>
            </a:r>
            <a:endParaRPr lang="en-US" sz="600" dirty="0"/>
          </a:p>
        </p:txBody>
      </p:sp>
      <p:sp>
        <p:nvSpPr>
          <p:cNvPr id="18" name="Text 16"/>
          <p:cNvSpPr/>
          <p:nvPr/>
        </p:nvSpPr>
        <p:spPr>
          <a:xfrm>
            <a:off x="285750" y="3589586"/>
            <a:ext cx="4191000" cy="407491"/>
          </a:xfrm>
          <a:prstGeom prst="roundRect">
            <a:avLst>
              <a:gd name="adj" fmla="val 14025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71475" y="3675311"/>
            <a:ext cx="409994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1E1B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Beltagy et al. (2019)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371475" y="3804791"/>
            <a:ext cx="409994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spcBef>
                <a:spcPts val="75"/>
              </a:spcBef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SciBERT: Pretrained LM for scientific text</a:t>
            </a:r>
            <a:endParaRPr lang="en-US" sz="600" dirty="0"/>
          </a:p>
        </p:txBody>
      </p:sp>
      <p:sp>
        <p:nvSpPr>
          <p:cNvPr id="21" name="Text 19"/>
          <p:cNvSpPr/>
          <p:nvPr/>
        </p:nvSpPr>
        <p:spPr>
          <a:xfrm>
            <a:off x="4667250" y="1616571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TOOLS AND LIBRARIES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667250" y="1858417"/>
            <a:ext cx="652463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4772025" y="1915567"/>
            <a:ext cx="45177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LangChain</a:t>
            </a:r>
            <a:endParaRPr lang="en-US" sz="675" dirty="0"/>
          </a:p>
        </p:txBody>
      </p:sp>
      <p:sp>
        <p:nvSpPr>
          <p:cNvPr id="24" name="Text 22"/>
          <p:cNvSpPr/>
          <p:nvPr/>
        </p:nvSpPr>
        <p:spPr>
          <a:xfrm>
            <a:off x="5376863" y="1858417"/>
            <a:ext cx="457349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5481638" y="1915567"/>
            <a:ext cx="25275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FAISS</a:t>
            </a:r>
            <a:endParaRPr lang="en-US" sz="675" dirty="0"/>
          </a:p>
        </p:txBody>
      </p:sp>
      <p:sp>
        <p:nvSpPr>
          <p:cNvPr id="26" name="Text 24"/>
          <p:cNvSpPr/>
          <p:nvPr/>
        </p:nvSpPr>
        <p:spPr>
          <a:xfrm>
            <a:off x="5891361" y="1858417"/>
            <a:ext cx="533549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5996136" y="1915567"/>
            <a:ext cx="3304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Chroma</a:t>
            </a:r>
            <a:endParaRPr lang="en-US" sz="675" dirty="0"/>
          </a:p>
        </p:txBody>
      </p:sp>
      <p:sp>
        <p:nvSpPr>
          <p:cNvPr id="28" name="Text 26"/>
          <p:cNvSpPr/>
          <p:nvPr/>
        </p:nvSpPr>
        <p:spPr>
          <a:xfrm>
            <a:off x="6482060" y="1858417"/>
            <a:ext cx="590848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6586835" y="1915567"/>
            <a:ext cx="38892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SciSpacy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7130058" y="1858417"/>
            <a:ext cx="490538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7234833" y="1915567"/>
            <a:ext cx="2866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LitLLM</a:t>
            </a:r>
            <a:endParaRPr lang="en-US" sz="675" dirty="0"/>
          </a:p>
        </p:txBody>
      </p:sp>
      <p:sp>
        <p:nvSpPr>
          <p:cNvPr id="32" name="Text 30"/>
          <p:cNvSpPr/>
          <p:nvPr/>
        </p:nvSpPr>
        <p:spPr>
          <a:xfrm>
            <a:off x="7677745" y="1858417"/>
            <a:ext cx="490538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7782520" y="1915567"/>
            <a:ext cx="2866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Grobid</a:t>
            </a:r>
            <a:endParaRPr lang="en-US" sz="675" dirty="0"/>
          </a:p>
        </p:txBody>
      </p:sp>
      <p:sp>
        <p:nvSpPr>
          <p:cNvPr id="34" name="Text 32"/>
          <p:cNvSpPr/>
          <p:nvPr/>
        </p:nvSpPr>
        <p:spPr>
          <a:xfrm>
            <a:off x="4667250" y="2187922"/>
            <a:ext cx="4191000" cy="546646"/>
          </a:xfrm>
          <a:prstGeom prst="roundRect">
            <a:avLst>
              <a:gd name="adj" fmla="val 13940"/>
            </a:avLst>
          </a:prstGeom>
          <a:solidFill>
            <a:srgbClr val="EEF2FF"/>
          </a:solidFill>
          <a:ln w="19050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781550" y="2302222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Working Code: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4781550" y="2473672"/>
            <a:ext cx="404164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E1B4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rewriting.ai/bookcode/ai4sci.php</a:t>
            </a:r>
            <a:endParaRPr lang="en-US" sz="825" dirty="0"/>
          </a:p>
        </p:txBody>
      </p:sp>
      <p:sp>
        <p:nvSpPr>
          <p:cNvPr id="37" name="Text 35"/>
          <p:cNvSpPr/>
          <p:nvPr/>
        </p:nvSpPr>
        <p:spPr>
          <a:xfrm>
            <a:off x="4667250" y="2829818"/>
            <a:ext cx="4191000" cy="520005"/>
          </a:xfrm>
          <a:prstGeom prst="roundRect">
            <a:avLst>
              <a:gd name="adj" fmla="val 14654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781550" y="2944118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Book Information:</a:t>
            </a:r>
            <a:endParaRPr lang="en-US" sz="750" dirty="0"/>
          </a:p>
        </p:txBody>
      </p:sp>
      <p:sp>
        <p:nvSpPr>
          <p:cNvPr id="39" name="Text 37"/>
          <p:cNvSpPr/>
          <p:nvPr/>
        </p:nvSpPr>
        <p:spPr>
          <a:xfrm>
            <a:off x="4781550" y="3115568"/>
            <a:ext cx="404164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</a:t>
            </a:r>
            <a:endParaRPr lang="en-US" sz="675" dirty="0"/>
          </a:p>
        </p:txBody>
      </p:sp>
      <p:sp>
        <p:nvSpPr>
          <p:cNvPr id="40" name="Text 38"/>
          <p:cNvSpPr/>
          <p:nvPr/>
        </p:nvSpPr>
        <p:spPr>
          <a:xfrm>
            <a:off x="4667250" y="3445073"/>
            <a:ext cx="4191000" cy="520005"/>
          </a:xfrm>
          <a:prstGeom prst="roundRect">
            <a:avLst>
              <a:gd name="adj" fmla="val 14654"/>
            </a:avLst>
          </a:prstGeom>
          <a:solidFill>
            <a:srgbClr val="EFF6FF"/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9"/>
          <p:cNvSpPr/>
          <p:nvPr/>
        </p:nvSpPr>
        <p:spPr>
          <a:xfrm>
            <a:off x="4781550" y="3559373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Chapter:</a:t>
            </a:r>
            <a:endParaRPr lang="en-US" sz="750" dirty="0"/>
          </a:p>
        </p:txBody>
      </p:sp>
      <p:sp>
        <p:nvSpPr>
          <p:cNvPr id="42" name="Text 40"/>
          <p:cNvSpPr/>
          <p:nvPr/>
        </p:nvSpPr>
        <p:spPr>
          <a:xfrm>
            <a:off x="4781550" y="3730823"/>
            <a:ext cx="404164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5 — Data-to-Data Models: synthetic data, gap filling, upscaling</a:t>
            </a:r>
            <a:endParaRPr lang="en-US" sz="675" dirty="0"/>
          </a:p>
        </p:txBody>
      </p:sp>
      <p:sp>
        <p:nvSpPr>
          <p:cNvPr id="43" name="Text 41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4338C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8188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Knowledge Synthesis 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341239"/>
            <a:ext cx="8743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knowledge doubles every few years. PubMed alone adds over 1 million articles annually. No researcher can read, synthesize, and stay current with even a narrow subfield.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285750" y="1798439"/>
            <a:ext cx="8572500" cy="439936"/>
          </a:xfrm>
          <a:prstGeom prst="roundRect">
            <a:avLst>
              <a:gd name="adj" fmla="val 21651"/>
            </a:avLst>
          </a:prstGeom>
          <a:solidFill>
            <a:srgbClr val="FEF3C7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6042" y="1931789"/>
            <a:ext cx="8471916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Bottleneck: Human capacity to process information limits the pace of science</a:t>
            </a:r>
            <a:endParaRPr lang="en-US" sz="975" dirty="0"/>
          </a:p>
        </p:txBody>
      </p:sp>
      <p:sp>
        <p:nvSpPr>
          <p:cNvPr id="7" name="Text 5"/>
          <p:cNvSpPr/>
          <p:nvPr/>
        </p:nvSpPr>
        <p:spPr>
          <a:xfrm>
            <a:off x="285750" y="2352675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LLMS CAN DO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285750" y="2613571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90525" y="2718346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Synthesize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390525" y="2903041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Insights from thousands of papers in minutes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174950" y="2613571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279725" y="2718346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3279725" y="2903041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Hypotheses by identifying gaps and patterns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6064151" y="2613571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168926" y="2718346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Write Code</a:t>
            </a:r>
            <a:endParaRPr lang="en-US" sz="825" dirty="0"/>
          </a:p>
        </p:txBody>
      </p:sp>
      <p:sp>
        <p:nvSpPr>
          <p:cNvPr id="16" name="Text 14"/>
          <p:cNvSpPr/>
          <p:nvPr/>
        </p:nvSpPr>
        <p:spPr>
          <a:xfrm>
            <a:off x="6168926" y="2903041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data analysis and visualization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285750" y="3255466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90525" y="3360241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390525" y="3544937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Manuscripts and grant proposals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3174950" y="3255466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3279725" y="3360241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3279725" y="3544937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 questions with citations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6064151" y="3255466"/>
            <a:ext cx="2793950" cy="527596"/>
          </a:xfrm>
          <a:prstGeom prst="roundRect">
            <a:avLst>
              <a:gd name="adj" fmla="val 14443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6168926" y="3360241"/>
            <a:ext cx="263608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Translate</a:t>
            </a:r>
            <a:endParaRPr lang="en-US" sz="825" dirty="0"/>
          </a:p>
        </p:txBody>
      </p:sp>
      <p:sp>
        <p:nvSpPr>
          <p:cNvPr id="25" name="Text 23"/>
          <p:cNvSpPr/>
          <p:nvPr/>
        </p:nvSpPr>
        <p:spPr>
          <a:xfrm>
            <a:off x="6168926" y="3544937"/>
            <a:ext cx="26360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Between scientific disciplines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285750" y="3897362"/>
            <a:ext cx="8572500" cy="342900"/>
          </a:xfrm>
          <a:prstGeom prst="roundRect">
            <a:avLst>
              <a:gd name="adj" fmla="val 22222"/>
            </a:avLst>
          </a:prstGeom>
          <a:solidFill>
            <a:srgbClr val="EEF2FF"/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390525" y="4002137"/>
            <a:ext cx="85302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3730A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</a:t>
            </a:r>
            <a:r>
              <a:rPr lang="en-US" sz="750" dirty="0">
                <a:solidFill>
                  <a:srgbClr val="3730A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Not to replace scientists, but to amplify their capabilities—freeing researchers from information overload to focus on insight, creativity, and discovery.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AI-Assisted Literature Review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601391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TRADITIONAL: 40-80 HOURS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285750" y="1829991"/>
            <a:ext cx="4210050" cy="1593949"/>
          </a:xfrm>
          <a:prstGeom prst="roundRect">
            <a:avLst>
              <a:gd name="adj" fmla="val 4781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390525" y="1934766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Database search (thousands)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350520" y="2092821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390525" y="2250877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Filter to hundreds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50520" y="2408932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390525" y="2566988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Read abstracts → 50-100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350520" y="2725043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675" dirty="0"/>
          </a:p>
        </p:txBody>
      </p:sp>
      <p:sp>
        <p:nvSpPr>
          <p:cNvPr id="12" name="Text 10"/>
          <p:cNvSpPr/>
          <p:nvPr/>
        </p:nvSpPr>
        <p:spPr>
          <a:xfrm>
            <a:off x="390525" y="2883098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Deep read 20-30 papers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350520" y="3041154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390525" y="3199209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Extract and synthesize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285750" y="3519190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871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285750" y="3747790"/>
            <a:ext cx="42942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Cannot process all relevant literature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285750" y="3896320"/>
            <a:ext cx="42942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Biased toward recent, cited, English papers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285750" y="4044851"/>
            <a:ext cx="42942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Difficult to find cross-disciplinary links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648200" y="1674465"/>
            <a:ext cx="42942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34D3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AI-ASSISTED WORKFLOW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4648200" y="1903065"/>
            <a:ext cx="4210050" cy="952500"/>
          </a:xfrm>
          <a:prstGeom prst="roundRect">
            <a:avLst>
              <a:gd name="adj" fmla="val 10000"/>
            </a:avLst>
          </a:prstGeom>
          <a:solidFill>
            <a:srgbClr val="34D399">
              <a:alpha val="15000"/>
            </a:srgbClr>
          </a:solidFill>
          <a:ln w="19050">
            <a:solidFill>
              <a:srgbClr val="34D39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781550" y="2036415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34D3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850309" y="2064990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5048250" y="2064990"/>
            <a:ext cx="171326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Rapid Screening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SciBERT classifier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4781550" y="2284065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34D3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850309" y="2312640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048250" y="2312640"/>
            <a:ext cx="17493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Point Extraction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Summarization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4781550" y="2531715"/>
            <a:ext cx="190500" cy="190500"/>
          </a:xfrm>
          <a:prstGeom prst="roundRect">
            <a:avLst>
              <a:gd name="adj" fmla="val 20000"/>
            </a:avLst>
          </a:prstGeom>
          <a:solidFill>
            <a:srgbClr val="34D39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850309" y="2560290"/>
            <a:ext cx="540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048250" y="2560290"/>
            <a:ext cx="18143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Synthesis</a:t>
            </a: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LLM integration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4648200" y="2950815"/>
            <a:ext cx="4210050" cy="596205"/>
          </a:xfrm>
          <a:prstGeom prst="roundRect">
            <a:avLst>
              <a:gd name="adj" fmla="val 12781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752975" y="3055590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BENEFITS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4752975" y="3246090"/>
            <a:ext cx="850553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829175" y="3284190"/>
            <a:ext cx="71211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100× more papers</a:t>
            </a:r>
            <a:endParaRPr lang="en-US" sz="675" dirty="0"/>
          </a:p>
        </p:txBody>
      </p:sp>
      <p:sp>
        <p:nvSpPr>
          <p:cNvPr id="34" name="Text 32"/>
          <p:cNvSpPr/>
          <p:nvPr/>
        </p:nvSpPr>
        <p:spPr>
          <a:xfrm>
            <a:off x="5660678" y="3246090"/>
            <a:ext cx="757535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5736878" y="3284190"/>
            <a:ext cx="61723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Cross-discipline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6475363" y="3246090"/>
            <a:ext cx="914995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6551563" y="3284190"/>
            <a:ext cx="77784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updates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7447508" y="3246090"/>
            <a:ext cx="676721" cy="196155"/>
          </a:xfrm>
          <a:prstGeom prst="roundRect">
            <a:avLst>
              <a:gd name="adj" fmla="val 19423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7523708" y="3284190"/>
            <a:ext cx="5348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Reduced bias</a:t>
            </a:r>
            <a:endParaRPr lang="en-US" sz="675" dirty="0"/>
          </a:p>
        </p:txBody>
      </p:sp>
      <p:sp>
        <p:nvSpPr>
          <p:cNvPr id="40" name="Text 38"/>
          <p:cNvSpPr/>
          <p:nvPr/>
        </p:nvSpPr>
        <p:spPr>
          <a:xfrm>
            <a:off x="4580001" y="3655367"/>
            <a:ext cx="4210050" cy="449461"/>
          </a:xfrm>
          <a:prstGeom prst="roundRect">
            <a:avLst>
              <a:gd name="adj" fmla="val 16954"/>
            </a:avLst>
          </a:prstGeom>
          <a:solidFill>
            <a:srgbClr val="FBBF24">
              <a:alpha val="15000"/>
            </a:srgbClr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9"/>
          <p:cNvSpPr/>
          <p:nvPr/>
        </p:nvSpPr>
        <p:spPr>
          <a:xfrm>
            <a:off x="4752975" y="3747046"/>
            <a:ext cx="408051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2024-2025:</a:t>
            </a:r>
            <a:r>
              <a:rPr lang="en-US" sz="1000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GPT-4 systematic reviews achieve 90% sensitivity, 89% accuracy for abstract screening, F1=93 for data extraction</a:t>
            </a:r>
            <a:endParaRPr lang="en-US" sz="1000" dirty="0"/>
          </a:p>
        </p:txBody>
      </p:sp>
      <p:sp>
        <p:nvSpPr>
          <p:cNvPr id="42" name="Text 40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II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509092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Retrieval-Augmented Generation (RAG)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026914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PROBLEMS WITH STANDARD LLMS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285750" y="1268760"/>
            <a:ext cx="4210050" cy="356146"/>
          </a:xfrm>
          <a:prstGeom prst="roundRect">
            <a:avLst>
              <a:gd name="adj" fmla="val 21396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90525" y="1373535"/>
            <a:ext cx="408051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Cutoff:</a:t>
            </a:r>
            <a:r>
              <a:rPr lang="en-US" sz="825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Training data ends at fixed date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285750" y="1682055"/>
            <a:ext cx="4210050" cy="356146"/>
          </a:xfrm>
          <a:prstGeom prst="roundRect">
            <a:avLst>
              <a:gd name="adj" fmla="val 21396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90525" y="1786830"/>
            <a:ext cx="408051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Hallucination:</a:t>
            </a:r>
            <a:r>
              <a:rPr lang="en-US" sz="825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Generate plausible but false information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285750" y="2133451"/>
            <a:ext cx="4210050" cy="439936"/>
          </a:xfrm>
          <a:prstGeom prst="roundRect">
            <a:avLst>
              <a:gd name="adj" fmla="val 21651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79666" y="2266801"/>
            <a:ext cx="402221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solves both by grounding responses in retrieved documents</a:t>
            </a:r>
            <a:endParaRPr lang="en-US" sz="975" dirty="0"/>
          </a:p>
        </p:txBody>
      </p:sp>
      <p:sp>
        <p:nvSpPr>
          <p:cNvPr id="12" name="Text 10"/>
          <p:cNvSpPr/>
          <p:nvPr/>
        </p:nvSpPr>
        <p:spPr>
          <a:xfrm>
            <a:off x="285750" y="2668637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ARCHITECTURE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285750" y="2910483"/>
            <a:ext cx="4210050" cy="1828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013942" y="3015258"/>
            <a:ext cx="753666" cy="247650"/>
          </a:xfrm>
          <a:prstGeom prst="roundRect">
            <a:avLst>
              <a:gd name="adj" fmla="val 15385"/>
            </a:avLst>
          </a:prstGeom>
          <a:solidFill>
            <a:srgbClr val="4338C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147292" y="3072408"/>
            <a:ext cx="49670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Query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2366963" y="330100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1735931" y="3472458"/>
            <a:ext cx="1309688" cy="247650"/>
          </a:xfrm>
          <a:prstGeom prst="roundRect">
            <a:avLst>
              <a:gd name="adj" fmla="val 15385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869281" y="3529608"/>
            <a:ext cx="106384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Retrieve (Vector Search)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2366963" y="375820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1791444" y="3929658"/>
            <a:ext cx="1198513" cy="247650"/>
          </a:xfrm>
          <a:prstGeom prst="roundRect">
            <a:avLst>
              <a:gd name="adj" fmla="val 15385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1924794" y="3986808"/>
            <a:ext cx="9504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 with Context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2366963" y="4215408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1919883" y="4386858"/>
            <a:ext cx="941784" cy="247650"/>
          </a:xfrm>
          <a:prstGeom prst="roundRect">
            <a:avLst>
              <a:gd name="adj" fmla="val 15385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2053233" y="4444008"/>
            <a:ext cx="68858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+ Cite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4648200" y="1433661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BUILDING A SCIENTIFIC RAG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648200" y="1656457"/>
            <a:ext cx="421005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4752975" y="1761232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1: Document Processing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4752975" y="1951732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Load PDFs, split into chunks (1000 chars, 200 overlap)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4648200" y="2252663"/>
            <a:ext cx="421005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752975" y="2357438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2: Create Embeddings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4752975" y="2547938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SciBERT or domain-specific models for better representation</a:t>
            </a:r>
            <a:endParaRPr lang="en-US" sz="675" dirty="0"/>
          </a:p>
        </p:txBody>
      </p:sp>
      <p:sp>
        <p:nvSpPr>
          <p:cNvPr id="32" name="Text 30"/>
          <p:cNvSpPr/>
          <p:nvPr/>
        </p:nvSpPr>
        <p:spPr>
          <a:xfrm>
            <a:off x="4648200" y="2848868"/>
            <a:ext cx="421005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752975" y="2953643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3: Vector Database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752975" y="3144143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FAISS, Chroma, Pinecone for efficient similarity search</a:t>
            </a:r>
            <a:endParaRPr lang="en-US" sz="675" dirty="0"/>
          </a:p>
        </p:txBody>
      </p:sp>
      <p:sp>
        <p:nvSpPr>
          <p:cNvPr id="35" name="Text 33"/>
          <p:cNvSpPr/>
          <p:nvPr/>
        </p:nvSpPr>
        <p:spPr>
          <a:xfrm>
            <a:off x="4648200" y="3445073"/>
            <a:ext cx="4210050" cy="520005"/>
          </a:xfrm>
          <a:prstGeom prst="roundRect">
            <a:avLst>
              <a:gd name="adj" fmla="val 1465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4752975" y="3549848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4: Query + Generate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4752975" y="3740348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Retrieve top-k chunks, augment prompt, generate with citations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4648200" y="4041279"/>
            <a:ext cx="4210050" cy="291405"/>
          </a:xfrm>
          <a:prstGeom prst="roundRect">
            <a:avLst>
              <a:gd name="adj" fmla="val 26149"/>
            </a:avLst>
          </a:prstGeom>
          <a:solidFill>
            <a:srgbClr val="EEF2FF"/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4733925" y="4127004"/>
            <a:ext cx="411937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730A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Tools:</a:t>
            </a:r>
            <a:r>
              <a:rPr lang="en-US" sz="675" dirty="0">
                <a:solidFill>
                  <a:srgbClr val="3730A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LangChain, FAISS, SciBERT, HuggingFace, LitLLM</a:t>
            </a:r>
            <a:endParaRPr lang="en-US" sz="675" dirty="0"/>
          </a:p>
        </p:txBody>
      </p:sp>
      <p:sp>
        <p:nvSpPr>
          <p:cNvPr id="40" name="Text 3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2024-2025 ADVANCEMENT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Advanced RAG Techniques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796504"/>
            <a:ext cx="4210050" cy="718096"/>
          </a:xfrm>
          <a:prstGeom prst="roundRect">
            <a:avLst>
              <a:gd name="adj" fmla="val 13264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9575" y="1920329"/>
            <a:ext cx="404164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Hybrid Search (Dense + Sparse)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409575" y="2124075"/>
            <a:ext cx="40416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Combine semantic similarity (FAISS) with keyword matching (BM25). Weights: 70% semantic, 30% keyword.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285750" y="2590800"/>
            <a:ext cx="4210050" cy="718096"/>
          </a:xfrm>
          <a:prstGeom prst="roundRect">
            <a:avLst>
              <a:gd name="adj" fmla="val 13264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09575" y="2714625"/>
            <a:ext cx="404164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Re-Ranking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409575" y="2918371"/>
            <a:ext cx="40416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Retrieve 20 candidates, re-rank with cross-encoder model, return top 5. Significantly improves precision.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285750" y="3385096"/>
            <a:ext cx="4210050" cy="584746"/>
          </a:xfrm>
          <a:prstGeom prst="roundRect">
            <a:avLst>
              <a:gd name="adj" fmla="val 1628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09575" y="3508921"/>
            <a:ext cx="404164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Citation Generation</a:t>
            </a:r>
            <a:endParaRPr lang="en-US" sz="825" dirty="0"/>
          </a:p>
        </p:txBody>
      </p:sp>
      <p:sp>
        <p:nvSpPr>
          <p:cNvPr id="12" name="Text 10"/>
          <p:cNvSpPr/>
          <p:nvPr/>
        </p:nvSpPr>
        <p:spPr>
          <a:xfrm>
            <a:off x="409575" y="3712666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Number sources [1], [2], etc. Prompt: "Cite sources using brackets after each claim."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4648200" y="1814661"/>
            <a:ext cx="4210050" cy="636240"/>
          </a:xfrm>
          <a:prstGeom prst="roundRect">
            <a:avLst>
              <a:gd name="adj" fmla="val 14971"/>
            </a:avLst>
          </a:prstGeom>
          <a:solidFill>
            <a:srgbClr val="FBBF24">
              <a:alpha val="20000"/>
            </a:srgbClr>
          </a:solidFill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781550" y="1948011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GraphRAG (Microsoft 2024)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4781550" y="2184202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Constructs knowledge graph from documents, enabling multi-hop reasoning across sources.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4648200" y="2527102"/>
            <a:ext cx="4210050" cy="740866"/>
          </a:xfrm>
          <a:prstGeom prst="roundRect">
            <a:avLst>
              <a:gd name="adj" fmla="val 10285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657725" y="2536627"/>
            <a:ext cx="4191000" cy="23425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752975" y="25937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Approach</a:t>
            </a:r>
            <a:endParaRPr lang="en-US" sz="675" dirty="0"/>
          </a:p>
        </p:txBody>
      </p:sp>
      <p:sp>
        <p:nvSpPr>
          <p:cNvPr id="19" name="Text 17"/>
          <p:cNvSpPr/>
          <p:nvPr/>
        </p:nvSpPr>
        <p:spPr>
          <a:xfrm>
            <a:off x="6137225" y="25937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Strength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7521476" y="25937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Weakness</a:t>
            </a:r>
            <a:endParaRPr lang="en-US" sz="675" dirty="0"/>
          </a:p>
        </p:txBody>
      </p:sp>
      <p:sp>
        <p:nvSpPr>
          <p:cNvPr id="21" name="Shape 19"/>
          <p:cNvSpPr/>
          <p:nvPr/>
        </p:nvSpPr>
        <p:spPr>
          <a:xfrm>
            <a:off x="4657725" y="2775645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752975" y="28375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RAG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6137225" y="28375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Fast, simple</a:t>
            </a:r>
            <a:endParaRPr lang="en-US" sz="675" dirty="0"/>
          </a:p>
        </p:txBody>
      </p:sp>
      <p:sp>
        <p:nvSpPr>
          <p:cNvPr id="24" name="Text 22"/>
          <p:cNvSpPr/>
          <p:nvPr/>
        </p:nvSpPr>
        <p:spPr>
          <a:xfrm>
            <a:off x="7521476" y="28375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queries</a:t>
            </a:r>
            <a:endParaRPr lang="en-US" sz="675" dirty="0"/>
          </a:p>
        </p:txBody>
      </p:sp>
      <p:sp>
        <p:nvSpPr>
          <p:cNvPr id="25" name="Shape 23"/>
          <p:cNvSpPr/>
          <p:nvPr/>
        </p:nvSpPr>
        <p:spPr>
          <a:xfrm>
            <a:off x="4657725" y="3019425"/>
            <a:ext cx="41910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752975" y="30813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GraphRAG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6137225" y="30813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Multi-hop</a:t>
            </a:r>
            <a:endParaRPr lang="en-US" sz="675" dirty="0"/>
          </a:p>
        </p:txBody>
      </p:sp>
      <p:sp>
        <p:nvSpPr>
          <p:cNvPr id="28" name="Text 26"/>
          <p:cNvSpPr/>
          <p:nvPr/>
        </p:nvSpPr>
        <p:spPr>
          <a:xfrm>
            <a:off x="7521476" y="30813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Indexing cost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4648200" y="3344168"/>
            <a:ext cx="4210050" cy="607516"/>
          </a:xfrm>
          <a:prstGeom prst="roundRect">
            <a:avLst>
              <a:gd name="adj" fmla="val 12543"/>
            </a:avLst>
          </a:prstGeom>
          <a:solidFill>
            <a:srgbClr val="34D399">
              <a:alpha val="15000"/>
            </a:srgbClr>
          </a:solidFill>
          <a:ln w="9525">
            <a:solidFill>
              <a:srgbClr val="34D39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752975" y="3448943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GraphRAG when:</a:t>
            </a:r>
            <a:endParaRPr lang="en-US" sz="675" dirty="0"/>
          </a:p>
        </p:txBody>
      </p:sp>
      <p:sp>
        <p:nvSpPr>
          <p:cNvPr id="31" name="Text 29"/>
          <p:cNvSpPr/>
          <p:nvPr/>
        </p:nvSpPr>
        <p:spPr>
          <a:xfrm>
            <a:off x="4752975" y="3606998"/>
            <a:ext cx="408051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require synthesis across many documents, multi-hop reasoning, or understanding themes/patterns</a:t>
            </a:r>
            <a:endParaRPr lang="en-US" sz="675" dirty="0"/>
          </a:p>
        </p:txBody>
      </p:sp>
      <p:sp>
        <p:nvSpPr>
          <p:cNvPr id="32" name="Text 30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III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Hypothesis Generation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658541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LLMs can identify patterns and gaps that suggest new hypotheses: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285750" y="1881336"/>
            <a:ext cx="4210050" cy="691307"/>
          </a:xfrm>
          <a:prstGeom prst="roundRect">
            <a:avLst>
              <a:gd name="adj" fmla="val 13778"/>
            </a:avLst>
          </a:prstGeom>
          <a:solidFill>
            <a:srgbClr val="FFFFFF"/>
          </a:solidFill>
          <a:ln w="19050">
            <a:solidFill>
              <a:srgbClr val="8B5C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19100" y="2014686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01551" y="2048917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723900" y="2014686"/>
            <a:ext cx="371132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Gap Analysis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723900" y="2199382"/>
            <a:ext cx="371132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Identify topic combinations not yet explored, methods from other fields, contradictions in findings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285750" y="2648843"/>
            <a:ext cx="4210050" cy="691307"/>
          </a:xfrm>
          <a:prstGeom prst="roundRect">
            <a:avLst>
              <a:gd name="adj" fmla="val 13778"/>
            </a:avLst>
          </a:prstGeom>
          <a:solidFill>
            <a:srgbClr val="FFFFFF"/>
          </a:solidFill>
          <a:ln w="19050">
            <a:solidFill>
              <a:srgbClr val="06B6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19100" y="2782193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06B6D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01551" y="2816423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723900" y="2782193"/>
            <a:ext cx="371132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891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Cross-Domain Transfer</a:t>
            </a:r>
            <a:endParaRPr lang="en-US" sz="825" dirty="0"/>
          </a:p>
        </p:txBody>
      </p:sp>
      <p:sp>
        <p:nvSpPr>
          <p:cNvPr id="15" name="Text 13"/>
          <p:cNvSpPr/>
          <p:nvPr/>
        </p:nvSpPr>
        <p:spPr>
          <a:xfrm>
            <a:off x="723900" y="2966889"/>
            <a:ext cx="371132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Apply findings from one field to another. Example: CRISPR → climate (engineered algae for carbon capture)</a:t>
            </a:r>
            <a:endParaRPr lang="en-US" sz="675" dirty="0"/>
          </a:p>
        </p:txBody>
      </p:sp>
      <p:sp>
        <p:nvSpPr>
          <p:cNvPr id="16" name="Text 14"/>
          <p:cNvSpPr/>
          <p:nvPr/>
        </p:nvSpPr>
        <p:spPr>
          <a:xfrm>
            <a:off x="285750" y="3416350"/>
            <a:ext cx="4210050" cy="691307"/>
          </a:xfrm>
          <a:prstGeom prst="roundRect">
            <a:avLst>
              <a:gd name="adj" fmla="val 13778"/>
            </a:avLst>
          </a:prstGeom>
          <a:solidFill>
            <a:srgbClr val="FFFFFF"/>
          </a:solidFill>
          <a:ln w="19050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19100" y="3549700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01551" y="3583930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23900" y="3549700"/>
            <a:ext cx="371132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B453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Mechanism Proposal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723900" y="3734395"/>
            <a:ext cx="3711321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mechanistic explanations with key assumptions, predicted outcomes, and testing methods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>
            <a:off x="4648200" y="1732806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HYPOTHESIS EVALUATION CRITERIA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648200" y="1974652"/>
            <a:ext cx="4210050" cy="1514177"/>
          </a:xfrm>
          <a:prstGeom prst="roundRect">
            <a:avLst>
              <a:gd name="adj" fmla="val 5032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4657725" y="1984177"/>
            <a:ext cx="4191000" cy="285750"/>
          </a:xfrm>
          <a:prstGeom prst="rect">
            <a:avLst/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752975" y="2060377"/>
            <a:ext cx="125648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Criterion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6137225" y="2060377"/>
            <a:ext cx="125648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7521476" y="2060377"/>
            <a:ext cx="125648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EF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Poor</a:t>
            </a:r>
            <a:endParaRPr lang="en-US" sz="750" dirty="0"/>
          </a:p>
        </p:txBody>
      </p:sp>
      <p:sp>
        <p:nvSpPr>
          <p:cNvPr id="27" name="Shape 25"/>
          <p:cNvSpPr/>
          <p:nvPr/>
        </p:nvSpPr>
        <p:spPr>
          <a:xfrm>
            <a:off x="4657725" y="2508945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752975" y="23270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Testability</a:t>
            </a:r>
            <a:endParaRPr lang="en-US" sz="675" dirty="0"/>
          </a:p>
        </p:txBody>
      </p:sp>
      <p:sp>
        <p:nvSpPr>
          <p:cNvPr id="29" name="Text 27"/>
          <p:cNvSpPr/>
          <p:nvPr/>
        </p:nvSpPr>
        <p:spPr>
          <a:xfrm>
            <a:off x="6137225" y="23270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Clear design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7521476" y="232707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Vague</a:t>
            </a:r>
            <a:endParaRPr lang="en-US" sz="675" dirty="0"/>
          </a:p>
        </p:txBody>
      </p:sp>
      <p:sp>
        <p:nvSpPr>
          <p:cNvPr id="31" name="Shape 29"/>
          <p:cNvSpPr/>
          <p:nvPr/>
        </p:nvSpPr>
        <p:spPr>
          <a:xfrm>
            <a:off x="4657725" y="2752725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752975" y="25708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Falsifiability</a:t>
            </a:r>
            <a:endParaRPr lang="en-US" sz="675" dirty="0"/>
          </a:p>
        </p:txBody>
      </p:sp>
      <p:sp>
        <p:nvSpPr>
          <p:cNvPr id="33" name="Text 31"/>
          <p:cNvSpPr/>
          <p:nvPr/>
        </p:nvSpPr>
        <p:spPr>
          <a:xfrm>
            <a:off x="6137225" y="25708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 be wrong</a:t>
            </a:r>
            <a:endParaRPr lang="en-US" sz="675" dirty="0"/>
          </a:p>
        </p:txBody>
      </p:sp>
      <p:sp>
        <p:nvSpPr>
          <p:cNvPr id="34" name="Text 32"/>
          <p:cNvSpPr/>
          <p:nvPr/>
        </p:nvSpPr>
        <p:spPr>
          <a:xfrm>
            <a:off x="7521476" y="2570857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Unfalsifiable</a:t>
            </a:r>
            <a:endParaRPr lang="en-US" sz="675" dirty="0"/>
          </a:p>
        </p:txBody>
      </p:sp>
      <p:sp>
        <p:nvSpPr>
          <p:cNvPr id="35" name="Shape 33"/>
          <p:cNvSpPr/>
          <p:nvPr/>
        </p:nvSpPr>
        <p:spPr>
          <a:xfrm>
            <a:off x="4657725" y="2996505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4752975" y="28146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Novelty</a:t>
            </a:r>
            <a:endParaRPr lang="en-US" sz="675" dirty="0"/>
          </a:p>
        </p:txBody>
      </p:sp>
      <p:sp>
        <p:nvSpPr>
          <p:cNvPr id="37" name="Text 35"/>
          <p:cNvSpPr/>
          <p:nvPr/>
        </p:nvSpPr>
        <p:spPr>
          <a:xfrm>
            <a:off x="6137225" y="28146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ground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7521476" y="281463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Replicates</a:t>
            </a:r>
            <a:endParaRPr lang="en-US" sz="675" dirty="0"/>
          </a:p>
        </p:txBody>
      </p:sp>
      <p:sp>
        <p:nvSpPr>
          <p:cNvPr id="39" name="Shape 37"/>
          <p:cNvSpPr/>
          <p:nvPr/>
        </p:nvSpPr>
        <p:spPr>
          <a:xfrm>
            <a:off x="4657725" y="3240286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752975" y="305841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Feasibility</a:t>
            </a:r>
            <a:endParaRPr lang="en-US" sz="675" dirty="0"/>
          </a:p>
        </p:txBody>
      </p:sp>
      <p:sp>
        <p:nvSpPr>
          <p:cNvPr id="41" name="Text 39"/>
          <p:cNvSpPr/>
          <p:nvPr/>
        </p:nvSpPr>
        <p:spPr>
          <a:xfrm>
            <a:off x="6137225" y="305841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Achievable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7521476" y="305841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Impossible</a:t>
            </a:r>
            <a:endParaRPr lang="en-US" sz="675" dirty="0"/>
          </a:p>
        </p:txBody>
      </p:sp>
      <p:sp>
        <p:nvSpPr>
          <p:cNvPr id="43" name="Text 41"/>
          <p:cNvSpPr/>
          <p:nvPr/>
        </p:nvSpPr>
        <p:spPr>
          <a:xfrm>
            <a:off x="4752975" y="330219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</a:t>
            </a:r>
            <a:endParaRPr lang="en-US" sz="675" dirty="0"/>
          </a:p>
        </p:txBody>
      </p:sp>
      <p:sp>
        <p:nvSpPr>
          <p:cNvPr id="44" name="Text 42"/>
          <p:cNvSpPr/>
          <p:nvPr/>
        </p:nvSpPr>
        <p:spPr>
          <a:xfrm>
            <a:off x="6137225" y="330219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Important Q</a:t>
            </a:r>
            <a:endParaRPr lang="en-US" sz="675" dirty="0"/>
          </a:p>
        </p:txBody>
      </p:sp>
      <p:sp>
        <p:nvSpPr>
          <p:cNvPr id="45" name="Text 43"/>
          <p:cNvSpPr/>
          <p:nvPr/>
        </p:nvSpPr>
        <p:spPr>
          <a:xfrm>
            <a:off x="7521476" y="3302198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Trivial</a:t>
            </a:r>
            <a:endParaRPr lang="en-US" sz="675" dirty="0"/>
          </a:p>
        </p:txBody>
      </p:sp>
      <p:sp>
        <p:nvSpPr>
          <p:cNvPr id="46" name="Text 44"/>
          <p:cNvSpPr/>
          <p:nvPr/>
        </p:nvSpPr>
        <p:spPr>
          <a:xfrm>
            <a:off x="4648200" y="3584079"/>
            <a:ext cx="4210050" cy="449461"/>
          </a:xfrm>
          <a:prstGeom prst="roundRect">
            <a:avLst>
              <a:gd name="adj" fmla="val 16954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7" name="Text 45"/>
          <p:cNvSpPr/>
          <p:nvPr/>
        </p:nvSpPr>
        <p:spPr>
          <a:xfrm>
            <a:off x="4752975" y="3688854"/>
            <a:ext cx="408051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Caution:</a:t>
            </a:r>
            <a:r>
              <a:rPr lang="en-US" sz="67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Not all AI-generated hypotheses are good. Always evaluate using these criteria before pursuing.</a:t>
            </a:r>
            <a:endParaRPr lang="en-US" sz="675" dirty="0"/>
          </a:p>
        </p:txBody>
      </p:sp>
      <p:sp>
        <p:nvSpPr>
          <p:cNvPr id="48" name="Text 46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2024-2025 BREAKTHROUGH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Autonomous Research Agents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666131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Fully autonomous systems for end-to-end scientific discovery: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285750" y="1907977"/>
            <a:ext cx="4210050" cy="1258937"/>
          </a:xfrm>
          <a:prstGeom prst="roundRect">
            <a:avLst>
              <a:gd name="adj" fmla="val 7566"/>
            </a:avLst>
          </a:prstGeom>
          <a:solidFill>
            <a:srgbClr val="FBBF24">
              <a:alpha val="20000"/>
            </a:srgbClr>
          </a:solidFill>
          <a:ln w="19050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9100" y="2041327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AI Scientist (Sakana AI, 2024)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9100" y="2258467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Generates novel research ideas via evolutionary exploration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419100" y="2406997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Writes and executes experimental code</a:t>
            </a:r>
            <a:endParaRPr lang="en-US" sz="675" dirty="0"/>
          </a:p>
        </p:txBody>
      </p:sp>
      <p:sp>
        <p:nvSpPr>
          <p:cNvPr id="9" name="Text 7"/>
          <p:cNvSpPr/>
          <p:nvPr/>
        </p:nvSpPr>
        <p:spPr>
          <a:xfrm>
            <a:off x="419100" y="2555528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Authors complete papers in LaTeX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419100" y="2704058"/>
            <a:ext cx="40222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Runs simulated peer review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419100" y="2900214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Bef>
                <a:spcPts val="600"/>
              </a:spcBef>
              <a:buNone/>
            </a:pPr>
            <a:r>
              <a:rPr lang="en-US" sz="750" b="1" dirty="0">
                <a:solidFill>
                  <a:srgbClr val="FDE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Cost: ~$15 per paper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285750" y="3262164"/>
            <a:ext cx="4210050" cy="838051"/>
          </a:xfrm>
          <a:prstGeom prst="roundRect">
            <a:avLst>
              <a:gd name="adj" fmla="val 11366"/>
            </a:avLst>
          </a:prstGeom>
          <a:solidFill>
            <a:srgbClr val="34D399">
              <a:alpha val="15000"/>
            </a:srgbClr>
          </a:solidFill>
          <a:ln w="19050">
            <a:solidFill>
              <a:srgbClr val="34D39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19100" y="3395514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Scientist v2 (2025) — Historic Milestone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419100" y="3612654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First AI-generated paper accepted through peer review</a:t>
            </a: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at ICLR workshop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419100" y="3803154"/>
            <a:ext cx="817513" cy="163711"/>
          </a:xfrm>
          <a:prstGeom prst="roundRect">
            <a:avLst>
              <a:gd name="adj" fmla="val 174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76250" y="3831729"/>
            <a:ext cx="71727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human templates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274713" y="3803154"/>
            <a:ext cx="775097" cy="163711"/>
          </a:xfrm>
          <a:prstGeom prst="roundRect">
            <a:avLst>
              <a:gd name="adj" fmla="val 174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31863" y="3831729"/>
            <a:ext cx="674013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Agentic tree-search</a:t>
            </a:r>
            <a:endParaRPr lang="en-US" sz="600" dirty="0"/>
          </a:p>
        </p:txBody>
      </p:sp>
      <p:sp>
        <p:nvSpPr>
          <p:cNvPr id="19" name="Text 17"/>
          <p:cNvSpPr/>
          <p:nvPr/>
        </p:nvSpPr>
        <p:spPr>
          <a:xfrm>
            <a:off x="2087910" y="3803154"/>
            <a:ext cx="601414" cy="163711"/>
          </a:xfrm>
          <a:prstGeom prst="roundRect">
            <a:avLst>
              <a:gd name="adj" fmla="val 17455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2145060" y="3831729"/>
            <a:ext cx="49685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VLM feedback</a:t>
            </a:r>
            <a:endParaRPr lang="en-US" sz="600" dirty="0"/>
          </a:p>
        </p:txBody>
      </p:sp>
      <p:sp>
        <p:nvSpPr>
          <p:cNvPr id="21" name="Text 19"/>
          <p:cNvSpPr/>
          <p:nvPr/>
        </p:nvSpPr>
        <p:spPr>
          <a:xfrm>
            <a:off x="4648200" y="1485900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AUTONOMOUS RESEARCH PIPELINE</a:t>
            </a:r>
            <a:endParaRPr lang="en-US" sz="825" dirty="0"/>
          </a:p>
        </p:txBody>
      </p:sp>
      <p:sp>
        <p:nvSpPr>
          <p:cNvPr id="22" name="Text 20"/>
          <p:cNvSpPr/>
          <p:nvPr/>
        </p:nvSpPr>
        <p:spPr>
          <a:xfrm>
            <a:off x="4648200" y="1727746"/>
            <a:ext cx="4210050" cy="1981200"/>
          </a:xfrm>
          <a:prstGeom prst="roundRect">
            <a:avLst>
              <a:gd name="adj" fmla="val 4808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895975" y="1851571"/>
            <a:ext cx="1714500" cy="247650"/>
          </a:xfrm>
          <a:prstGeom prst="roundRect">
            <a:avLst>
              <a:gd name="adj" fmla="val 15385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6073140" y="1908721"/>
            <a:ext cx="13601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1: Idea Generation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6382643" y="2156371"/>
            <a:ext cx="75598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Filter by novelty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895975" y="2346871"/>
            <a:ext cx="1714500" cy="247650"/>
          </a:xfrm>
          <a:prstGeom prst="roundRect">
            <a:avLst>
              <a:gd name="adj" fmla="val 15385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073140" y="2404021"/>
            <a:ext cx="13601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2: Run Experiments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6389191" y="2651671"/>
            <a:ext cx="74262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Code + Results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895975" y="2842171"/>
            <a:ext cx="1714500" cy="247650"/>
          </a:xfrm>
          <a:prstGeom prst="roundRect">
            <a:avLst>
              <a:gd name="adj" fmla="val 15385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6073140" y="2899321"/>
            <a:ext cx="13601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3: Write Paper</a:t>
            </a:r>
            <a:endParaRPr lang="en-US" sz="750" dirty="0"/>
          </a:p>
        </p:txBody>
      </p:sp>
      <p:sp>
        <p:nvSpPr>
          <p:cNvPr id="31" name="Text 29"/>
          <p:cNvSpPr/>
          <p:nvPr/>
        </p:nvSpPr>
        <p:spPr>
          <a:xfrm>
            <a:off x="6480572" y="3146971"/>
            <a:ext cx="55621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 Self-review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5895975" y="3337471"/>
            <a:ext cx="1714500" cy="247650"/>
          </a:xfrm>
          <a:prstGeom prst="roundRect">
            <a:avLst>
              <a:gd name="adj" fmla="val 15385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073140" y="3394621"/>
            <a:ext cx="13601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4: Iterate/Publish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4648200" y="3804196"/>
            <a:ext cx="4210050" cy="476250"/>
          </a:xfrm>
          <a:prstGeom prst="roundRect">
            <a:avLst>
              <a:gd name="adj" fmla="val 16000"/>
            </a:avLst>
          </a:prstGeom>
          <a:solidFill>
            <a:srgbClr val="A5B4FC">
              <a:alpha val="15000"/>
            </a:srgbClr>
          </a:solidFill>
          <a:ln w="9525">
            <a:solidFill>
              <a:srgbClr val="A5B4F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752975" y="3908971"/>
            <a:ext cx="40805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AI-Researcher</a:t>
            </a:r>
            <a:r>
              <a:rPr lang="en-US" sz="750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(NeurIPS 2025 Spotlight): Scientist-Bench benchmark for evaluating autonomous research systems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 IV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E1B4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Code Generation for Research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85750" y="1709142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EVOLUTION OF AI CODE GENERATION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285750" y="1931938"/>
            <a:ext cx="4210050" cy="1300460"/>
          </a:xfrm>
          <a:prstGeom prst="roundRect">
            <a:avLst>
              <a:gd name="adj" fmla="val 732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95275" y="1941463"/>
            <a:ext cx="4191000" cy="234255"/>
          </a:xfrm>
          <a:prstGeom prst="rect">
            <a:avLst/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0525" y="1998613"/>
            <a:ext cx="100525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Era</a:t>
            </a:r>
            <a:endParaRPr lang="en-US" sz="675" dirty="0"/>
          </a:p>
        </p:txBody>
      </p:sp>
      <p:sp>
        <p:nvSpPr>
          <p:cNvPr id="9" name="Text 7"/>
          <p:cNvSpPr/>
          <p:nvPr/>
        </p:nvSpPr>
        <p:spPr>
          <a:xfrm>
            <a:off x="1528465" y="1998613"/>
            <a:ext cx="12564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Tool</a:t>
            </a:r>
            <a:endParaRPr lang="en-US" sz="675" dirty="0"/>
          </a:p>
        </p:txBody>
      </p:sp>
      <p:sp>
        <p:nvSpPr>
          <p:cNvPr id="10" name="Text 8"/>
          <p:cNvSpPr/>
          <p:nvPr/>
        </p:nvSpPr>
        <p:spPr>
          <a:xfrm>
            <a:off x="2912715" y="1998613"/>
            <a:ext cx="150787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Capability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295275" y="2175718"/>
            <a:ext cx="4191000" cy="211336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295275" y="2382292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90525" y="2223343"/>
            <a:ext cx="10052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1990-2000s</a:t>
            </a:r>
            <a:endParaRPr lang="en-US" sz="600" dirty="0"/>
          </a:p>
        </p:txBody>
      </p:sp>
      <p:sp>
        <p:nvSpPr>
          <p:cNvPr id="14" name="Text 12"/>
          <p:cNvSpPr/>
          <p:nvPr/>
        </p:nvSpPr>
        <p:spPr>
          <a:xfrm>
            <a:off x="1528465" y="2223343"/>
            <a:ext cx="12564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Autocomplete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912715" y="2223343"/>
            <a:ext cx="150787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Basic suggestions</a:t>
            </a:r>
            <a:endParaRPr lang="en-US" sz="600" dirty="0"/>
          </a:p>
        </p:txBody>
      </p:sp>
      <p:sp>
        <p:nvSpPr>
          <p:cNvPr id="16" name="Shape 14"/>
          <p:cNvSpPr/>
          <p:nvPr/>
        </p:nvSpPr>
        <p:spPr>
          <a:xfrm>
            <a:off x="295275" y="2593628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90525" y="2434679"/>
            <a:ext cx="10052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2020-21</a:t>
            </a:r>
            <a:endParaRPr lang="en-US" sz="600" dirty="0"/>
          </a:p>
        </p:txBody>
      </p:sp>
      <p:sp>
        <p:nvSpPr>
          <p:cNvPr id="18" name="Text 16"/>
          <p:cNvSpPr/>
          <p:nvPr/>
        </p:nvSpPr>
        <p:spPr>
          <a:xfrm>
            <a:off x="1528465" y="2434679"/>
            <a:ext cx="12564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</a:t>
            </a:r>
            <a:endParaRPr lang="en-US" sz="600" dirty="0"/>
          </a:p>
        </p:txBody>
      </p:sp>
      <p:sp>
        <p:nvSpPr>
          <p:cNvPr id="19" name="Text 17"/>
          <p:cNvSpPr/>
          <p:nvPr/>
        </p:nvSpPr>
        <p:spPr>
          <a:xfrm>
            <a:off x="2912715" y="2434679"/>
            <a:ext cx="150787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Multi-line generation</a:t>
            </a:r>
            <a:endParaRPr lang="en-US" sz="600" dirty="0"/>
          </a:p>
        </p:txBody>
      </p:sp>
      <p:sp>
        <p:nvSpPr>
          <p:cNvPr id="20" name="Text 18"/>
          <p:cNvSpPr/>
          <p:nvPr/>
        </p:nvSpPr>
        <p:spPr>
          <a:xfrm>
            <a:off x="295275" y="2598390"/>
            <a:ext cx="4191000" cy="211336"/>
          </a:xfrm>
          <a:prstGeom prst="rect">
            <a:avLst/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295275" y="2804964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90525" y="2646015"/>
            <a:ext cx="10052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2022-23</a:t>
            </a:r>
            <a:endParaRPr lang="en-US" sz="600" dirty="0"/>
          </a:p>
        </p:txBody>
      </p:sp>
      <p:sp>
        <p:nvSpPr>
          <p:cNvPr id="23" name="Text 21"/>
          <p:cNvSpPr/>
          <p:nvPr/>
        </p:nvSpPr>
        <p:spPr>
          <a:xfrm>
            <a:off x="1528465" y="2646015"/>
            <a:ext cx="12564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Copilot, AlphaCode</a:t>
            </a:r>
            <a:endParaRPr lang="en-US" sz="600" dirty="0"/>
          </a:p>
        </p:txBody>
      </p:sp>
      <p:sp>
        <p:nvSpPr>
          <p:cNvPr id="24" name="Text 22"/>
          <p:cNvSpPr/>
          <p:nvPr/>
        </p:nvSpPr>
        <p:spPr>
          <a:xfrm>
            <a:off x="2912715" y="2646015"/>
            <a:ext cx="150787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functions</a:t>
            </a:r>
            <a:endParaRPr lang="en-US" sz="600" dirty="0"/>
          </a:p>
        </p:txBody>
      </p:sp>
      <p:sp>
        <p:nvSpPr>
          <p:cNvPr id="25" name="Shape 23"/>
          <p:cNvSpPr/>
          <p:nvPr/>
        </p:nvSpPr>
        <p:spPr>
          <a:xfrm>
            <a:off x="295275" y="3016300"/>
            <a:ext cx="4191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390525" y="2857351"/>
            <a:ext cx="10052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2024</a:t>
            </a:r>
            <a:endParaRPr lang="en-US" sz="600" dirty="0"/>
          </a:p>
        </p:txBody>
      </p:sp>
      <p:sp>
        <p:nvSpPr>
          <p:cNvPr id="27" name="Text 25"/>
          <p:cNvSpPr/>
          <p:nvPr/>
        </p:nvSpPr>
        <p:spPr>
          <a:xfrm>
            <a:off x="1528465" y="2857351"/>
            <a:ext cx="12564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GPT-4o, Claude 3.5</a:t>
            </a:r>
            <a:endParaRPr lang="en-US" sz="600" dirty="0"/>
          </a:p>
        </p:txBody>
      </p:sp>
      <p:sp>
        <p:nvSpPr>
          <p:cNvPr id="28" name="Text 26"/>
          <p:cNvSpPr/>
          <p:nvPr/>
        </p:nvSpPr>
        <p:spPr>
          <a:xfrm>
            <a:off x="2912715" y="2857351"/>
            <a:ext cx="150787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4338C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Analysis pipelines</a:t>
            </a:r>
            <a:endParaRPr lang="en-US" sz="600" dirty="0"/>
          </a:p>
        </p:txBody>
      </p:sp>
      <p:sp>
        <p:nvSpPr>
          <p:cNvPr id="29" name="Text 27"/>
          <p:cNvSpPr/>
          <p:nvPr/>
        </p:nvSpPr>
        <p:spPr>
          <a:xfrm>
            <a:off x="295275" y="3021062"/>
            <a:ext cx="4191000" cy="201811"/>
          </a:xfrm>
          <a:prstGeom prst="rect">
            <a:avLst/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390525" y="3068687"/>
            <a:ext cx="100525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b="1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</a:t>
            </a:r>
            <a:endParaRPr lang="en-US" sz="600" dirty="0"/>
          </a:p>
        </p:txBody>
      </p:sp>
      <p:sp>
        <p:nvSpPr>
          <p:cNvPr id="31" name="Text 29"/>
          <p:cNvSpPr/>
          <p:nvPr/>
        </p:nvSpPr>
        <p:spPr>
          <a:xfrm>
            <a:off x="1528465" y="3068687"/>
            <a:ext cx="125648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Gemini 2.0, DeepSeek R1</a:t>
            </a:r>
            <a:endParaRPr lang="en-US" sz="600" dirty="0"/>
          </a:p>
        </p:txBody>
      </p:sp>
      <p:sp>
        <p:nvSpPr>
          <p:cNvPr id="32" name="Text 30"/>
          <p:cNvSpPr/>
          <p:nvPr/>
        </p:nvSpPr>
        <p:spPr>
          <a:xfrm>
            <a:off x="2912715" y="3068687"/>
            <a:ext cx="1507876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Reasoning-enhanced agents</a:t>
            </a:r>
            <a:endParaRPr lang="en-US" sz="600" dirty="0"/>
          </a:p>
        </p:txBody>
      </p:sp>
      <p:sp>
        <p:nvSpPr>
          <p:cNvPr id="33" name="Text 31"/>
          <p:cNvSpPr/>
          <p:nvPr/>
        </p:nvSpPr>
        <p:spPr>
          <a:xfrm>
            <a:off x="285750" y="3308598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USE CASES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285750" y="3531394"/>
            <a:ext cx="719584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390525" y="3588544"/>
            <a:ext cx="52023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Loading</a:t>
            </a:r>
            <a:endParaRPr lang="en-US" sz="675" dirty="0"/>
          </a:p>
        </p:txBody>
      </p:sp>
      <p:sp>
        <p:nvSpPr>
          <p:cNvPr id="36" name="Text 34"/>
          <p:cNvSpPr/>
          <p:nvPr/>
        </p:nvSpPr>
        <p:spPr>
          <a:xfrm>
            <a:off x="1062484" y="3531394"/>
            <a:ext cx="757535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Text 35"/>
          <p:cNvSpPr/>
          <p:nvPr/>
        </p:nvSpPr>
        <p:spPr>
          <a:xfrm>
            <a:off x="1167259" y="3588544"/>
            <a:ext cx="55894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Preprocessing</a:t>
            </a:r>
            <a:endParaRPr lang="en-US" sz="675" dirty="0"/>
          </a:p>
        </p:txBody>
      </p:sp>
      <p:sp>
        <p:nvSpPr>
          <p:cNvPr id="38" name="Text 36"/>
          <p:cNvSpPr/>
          <p:nvPr/>
        </p:nvSpPr>
        <p:spPr>
          <a:xfrm>
            <a:off x="1877169" y="3531394"/>
            <a:ext cx="689372" cy="234255"/>
          </a:xfrm>
          <a:prstGeom prst="roundRect">
            <a:avLst>
              <a:gd name="adj" fmla="val 24396"/>
            </a:avLst>
          </a:prstGeom>
          <a:solidFill>
            <a:srgbClr val="ECFDF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1981944" y="3588544"/>
            <a:ext cx="4894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Visualization</a:t>
            </a:r>
            <a:endParaRPr lang="en-US" sz="675" dirty="0"/>
          </a:p>
        </p:txBody>
      </p:sp>
      <p:sp>
        <p:nvSpPr>
          <p:cNvPr id="40" name="Text 38"/>
          <p:cNvSpPr/>
          <p:nvPr/>
        </p:nvSpPr>
        <p:spPr>
          <a:xfrm>
            <a:off x="2623691" y="3531394"/>
            <a:ext cx="552599" cy="234255"/>
          </a:xfrm>
          <a:prstGeom prst="roundRect">
            <a:avLst>
              <a:gd name="adj" fmla="val 24396"/>
            </a:avLst>
          </a:prstGeom>
          <a:solidFill>
            <a:srgbClr val="FEF3C7"/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1" name="Text 39"/>
          <p:cNvSpPr/>
          <p:nvPr/>
        </p:nvSpPr>
        <p:spPr>
          <a:xfrm>
            <a:off x="2728466" y="3588544"/>
            <a:ext cx="3499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Statistics</a:t>
            </a:r>
            <a:endParaRPr lang="en-US" sz="675" dirty="0"/>
          </a:p>
        </p:txBody>
      </p:sp>
      <p:sp>
        <p:nvSpPr>
          <p:cNvPr id="42" name="Text 40"/>
          <p:cNvSpPr/>
          <p:nvPr/>
        </p:nvSpPr>
        <p:spPr>
          <a:xfrm>
            <a:off x="3233440" y="3531394"/>
            <a:ext cx="652760" cy="234255"/>
          </a:xfrm>
          <a:prstGeom prst="roundRect">
            <a:avLst>
              <a:gd name="adj" fmla="val 24396"/>
            </a:avLst>
          </a:prstGeom>
          <a:solidFill>
            <a:srgbClr val="FEF3C7"/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3338215" y="3588544"/>
            <a:ext cx="45207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Simulations</a:t>
            </a:r>
            <a:endParaRPr lang="en-US" sz="675" dirty="0"/>
          </a:p>
        </p:txBody>
      </p:sp>
      <p:sp>
        <p:nvSpPr>
          <p:cNvPr id="44" name="Text 42"/>
          <p:cNvSpPr/>
          <p:nvPr/>
        </p:nvSpPr>
        <p:spPr>
          <a:xfrm>
            <a:off x="285750" y="3822799"/>
            <a:ext cx="557510" cy="234255"/>
          </a:xfrm>
          <a:prstGeom prst="roundRect">
            <a:avLst>
              <a:gd name="adj" fmla="val 24396"/>
            </a:avLst>
          </a:prstGeom>
          <a:solidFill>
            <a:srgbClr val="FEF3C7"/>
          </a:solidFill>
          <a:ln w="9525">
            <a:solidFill>
              <a:srgbClr val="FBBF2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3"/>
          <p:cNvSpPr/>
          <p:nvPr/>
        </p:nvSpPr>
        <p:spPr>
          <a:xfrm>
            <a:off x="390525" y="3879949"/>
            <a:ext cx="35491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Pipelines</a:t>
            </a:r>
            <a:endParaRPr lang="en-US" sz="675" dirty="0"/>
          </a:p>
        </p:txBody>
      </p:sp>
      <p:sp>
        <p:nvSpPr>
          <p:cNvPr id="46" name="Text 44"/>
          <p:cNvSpPr/>
          <p:nvPr/>
        </p:nvSpPr>
        <p:spPr>
          <a:xfrm>
            <a:off x="4648200" y="1272778"/>
            <a:ext cx="429425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ANALYSIS WORKFLOW</a:t>
            </a:r>
            <a:endParaRPr lang="en-US" sz="825" dirty="0"/>
          </a:p>
        </p:txBody>
      </p:sp>
      <p:sp>
        <p:nvSpPr>
          <p:cNvPr id="47" name="Text 45"/>
          <p:cNvSpPr/>
          <p:nvPr/>
        </p:nvSpPr>
        <p:spPr>
          <a:xfrm>
            <a:off x="4648200" y="1514624"/>
            <a:ext cx="4210050" cy="1946672"/>
          </a:xfrm>
          <a:prstGeom prst="roundRect">
            <a:avLst>
              <a:gd name="adj" fmla="val 4893"/>
            </a:avLst>
          </a:prstGeom>
          <a:solidFill>
            <a:srgbClr val="FFFFFF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5974259" y="1647974"/>
            <a:ext cx="1557933" cy="234255"/>
          </a:xfrm>
          <a:prstGeom prst="roundRect">
            <a:avLst>
              <a:gd name="adj" fmla="val 16264"/>
            </a:avLst>
          </a:prstGeom>
          <a:solidFill>
            <a:srgbClr val="1E1B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9" name="Text 47"/>
          <p:cNvSpPr/>
          <p:nvPr/>
        </p:nvSpPr>
        <p:spPr>
          <a:xfrm>
            <a:off x="6126659" y="1705124"/>
            <a:ext cx="127819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Inspect NetCDF/data structure</a:t>
            </a:r>
            <a:endParaRPr lang="en-US" sz="675" dirty="0"/>
          </a:p>
        </p:txBody>
      </p:sp>
      <p:sp>
        <p:nvSpPr>
          <p:cNvPr id="50" name="Text 48"/>
          <p:cNvSpPr/>
          <p:nvPr/>
        </p:nvSpPr>
        <p:spPr>
          <a:xfrm>
            <a:off x="6729413" y="1939379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51" name="Text 49"/>
          <p:cNvSpPr/>
          <p:nvPr/>
        </p:nvSpPr>
        <p:spPr>
          <a:xfrm>
            <a:off x="5916960" y="2129879"/>
            <a:ext cx="1672530" cy="234255"/>
          </a:xfrm>
          <a:prstGeom prst="roundRect">
            <a:avLst>
              <a:gd name="adj" fmla="val 16264"/>
            </a:avLst>
          </a:prstGeom>
          <a:solidFill>
            <a:srgbClr val="4338C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2" name="Text 50"/>
          <p:cNvSpPr/>
          <p:nvPr/>
        </p:nvSpPr>
        <p:spPr>
          <a:xfrm>
            <a:off x="6069360" y="2187029"/>
            <a:ext cx="139508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Describe task in natural language</a:t>
            </a:r>
            <a:endParaRPr lang="en-US" sz="675" dirty="0"/>
          </a:p>
        </p:txBody>
      </p:sp>
      <p:sp>
        <p:nvSpPr>
          <p:cNvPr id="53" name="Text 51"/>
          <p:cNvSpPr/>
          <p:nvPr/>
        </p:nvSpPr>
        <p:spPr>
          <a:xfrm>
            <a:off x="6729413" y="2421285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54" name="Text 52"/>
          <p:cNvSpPr/>
          <p:nvPr/>
        </p:nvSpPr>
        <p:spPr>
          <a:xfrm>
            <a:off x="5995541" y="2611785"/>
            <a:ext cx="1515219" cy="234255"/>
          </a:xfrm>
          <a:prstGeom prst="roundRect">
            <a:avLst>
              <a:gd name="adj" fmla="val 16264"/>
            </a:avLst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5" name="Text 53"/>
          <p:cNvSpPr/>
          <p:nvPr/>
        </p:nvSpPr>
        <p:spPr>
          <a:xfrm>
            <a:off x="6147941" y="2668935"/>
            <a:ext cx="123462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LLM generates analysis code</a:t>
            </a:r>
            <a:endParaRPr lang="en-US" sz="675" dirty="0"/>
          </a:p>
        </p:txBody>
      </p:sp>
      <p:sp>
        <p:nvSpPr>
          <p:cNvPr id="56" name="Text 54"/>
          <p:cNvSpPr/>
          <p:nvPr/>
        </p:nvSpPr>
        <p:spPr>
          <a:xfrm>
            <a:off x="6729413" y="2903190"/>
            <a:ext cx="4857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750" dirty="0"/>
          </a:p>
        </p:txBody>
      </p:sp>
      <p:sp>
        <p:nvSpPr>
          <p:cNvPr id="57" name="Text 55"/>
          <p:cNvSpPr/>
          <p:nvPr/>
        </p:nvSpPr>
        <p:spPr>
          <a:xfrm>
            <a:off x="6000304" y="3093690"/>
            <a:ext cx="1505694" cy="234255"/>
          </a:xfrm>
          <a:prstGeom prst="roundRect">
            <a:avLst>
              <a:gd name="adj" fmla="val 16264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8" name="Text 56"/>
          <p:cNvSpPr/>
          <p:nvPr/>
        </p:nvSpPr>
        <p:spPr>
          <a:xfrm>
            <a:off x="6152704" y="3150840"/>
            <a:ext cx="12249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Execute and visualize results</a:t>
            </a:r>
            <a:endParaRPr lang="en-US" sz="675" dirty="0"/>
          </a:p>
        </p:txBody>
      </p:sp>
      <p:sp>
        <p:nvSpPr>
          <p:cNvPr id="59" name="Text 57"/>
          <p:cNvSpPr/>
          <p:nvPr/>
        </p:nvSpPr>
        <p:spPr>
          <a:xfrm>
            <a:off x="4648200" y="3556546"/>
            <a:ext cx="4210050" cy="937022"/>
          </a:xfrm>
          <a:prstGeom prst="roundRect">
            <a:avLst>
              <a:gd name="adj" fmla="val 8132"/>
            </a:avLst>
          </a:prstGeom>
          <a:solidFill>
            <a:srgbClr val="FEF2F2"/>
          </a:solidFill>
          <a:ln w="9525">
            <a:solidFill>
              <a:srgbClr val="FCA5A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0" name="Text 58"/>
          <p:cNvSpPr/>
          <p:nvPr/>
        </p:nvSpPr>
        <p:spPr>
          <a:xfrm>
            <a:off x="4752975" y="3661321"/>
            <a:ext cx="408051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</a:t>
            </a:r>
            <a:endParaRPr lang="en-US" sz="750" dirty="0"/>
          </a:p>
        </p:txBody>
      </p:sp>
      <p:sp>
        <p:nvSpPr>
          <p:cNvPr id="61" name="Text 59"/>
          <p:cNvSpPr/>
          <p:nvPr/>
        </p:nvSpPr>
        <p:spPr>
          <a:xfrm>
            <a:off x="4752975" y="3851821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Always review before executing</a:t>
            </a:r>
            <a:endParaRPr lang="en-US" sz="675" dirty="0"/>
          </a:p>
        </p:txBody>
      </p:sp>
      <p:sp>
        <p:nvSpPr>
          <p:cNvPr id="62" name="Text 60"/>
          <p:cNvSpPr/>
          <p:nvPr/>
        </p:nvSpPr>
        <p:spPr>
          <a:xfrm>
            <a:off x="4752975" y="3990826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 on small data first</a:t>
            </a:r>
            <a:endParaRPr lang="en-US" sz="675" dirty="0"/>
          </a:p>
        </p:txBody>
      </p:sp>
      <p:sp>
        <p:nvSpPr>
          <p:cNvPr id="63" name="Text 61"/>
          <p:cNvSpPr/>
          <p:nvPr/>
        </p:nvSpPr>
        <p:spPr>
          <a:xfrm>
            <a:off x="4752975" y="4129832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assertions and error handling</a:t>
            </a:r>
            <a:endParaRPr lang="en-US" sz="675" dirty="0"/>
          </a:p>
        </p:txBody>
      </p:sp>
      <p:sp>
        <p:nvSpPr>
          <p:cNvPr id="64" name="Text 62"/>
          <p:cNvSpPr/>
          <p:nvPr/>
        </p:nvSpPr>
        <p:spPr>
          <a:xfrm>
            <a:off x="4752975" y="4268837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 AI usage for reproducibility</a:t>
            </a:r>
            <a:endParaRPr lang="en-US" sz="675" dirty="0"/>
          </a:p>
        </p:txBody>
      </p:sp>
      <p:sp>
        <p:nvSpPr>
          <p:cNvPr id="65" name="Text 63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E98B54A-BBA8-363C-88E0-005BF2B7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6" y="1307889"/>
            <a:ext cx="3324374" cy="18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285750" y="228600"/>
            <a:ext cx="4439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LLM-Generated Analysis: Case Study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285750" y="552450"/>
            <a:ext cx="874395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450"/>
              </a:spcBef>
              <a:buNone/>
            </a:pPr>
            <a:r>
              <a:rPr lang="en-US" sz="90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NOAA COBE-SST Climatology Data (Figures 4.1-4.2)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684086" y="1131933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4.1: GLOBAL SST MAP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888116" y="2679880"/>
            <a:ext cx="40911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Cold (0°C)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1882988" y="2090016"/>
            <a:ext cx="50778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Warm (30°C)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369951" y="2830860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Sea Surface Temperature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276406" y="3180813"/>
            <a:ext cx="404164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60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AI-generated code correctly handled NetCDF structure, applied appropriate colormaps, and produced publication-quality visualization.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285750" y="3537496"/>
            <a:ext cx="4210050" cy="487561"/>
          </a:xfrm>
          <a:prstGeom prst="roundRect">
            <a:avLst>
              <a:gd name="adj" fmla="val 15629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390525" y="3642271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00"/>
              </a:spcAft>
              <a:buNone/>
            </a:pPr>
            <a:r>
              <a:rPr lang="en-US" sz="675" b="1" dirty="0">
                <a:solidFill>
                  <a:srgbClr val="A5B4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Language Task: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390525" y="3800326"/>
            <a:ext cx="4080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"Plot global SST for first time step, save to PNG"</a:t>
            </a:r>
            <a:endParaRPr lang="en-US" sz="675" dirty="0"/>
          </a:p>
        </p:txBody>
      </p:sp>
      <p:sp>
        <p:nvSpPr>
          <p:cNvPr id="14" name="Text 11"/>
          <p:cNvSpPr/>
          <p:nvPr/>
        </p:nvSpPr>
        <p:spPr>
          <a:xfrm>
            <a:off x="4648200" y="1011437"/>
            <a:ext cx="4210050" cy="2445990"/>
          </a:xfrm>
          <a:prstGeom prst="roundRect">
            <a:avLst>
              <a:gd name="adj" fmla="val 5519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762500" y="1176264"/>
            <a:ext cx="404164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FBB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4.2: MONTHLY MEAN SST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4772025" y="3093690"/>
            <a:ext cx="4041648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600"/>
              </a:spcBef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Bimodal pattern with peaks in March (~13.28°C) and August (~13.26°C), minimum in November (~13.01°C). Used area-weighted averages.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4648200" y="3533626"/>
            <a:ext cx="4210050" cy="495300"/>
          </a:xfrm>
          <a:prstGeom prst="roundRect">
            <a:avLst>
              <a:gd name="adj" fmla="val 15385"/>
            </a:avLst>
          </a:prstGeom>
          <a:solidFill>
            <a:srgbClr val="34D399">
              <a:alpha val="20000"/>
            </a:srgbClr>
          </a:solidFill>
          <a:ln w="19050">
            <a:solidFill>
              <a:srgbClr val="34D399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4762500" y="3647926"/>
            <a:ext cx="40610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750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LLMs generate complete, scientifically valid analysis pipelines from natural language—understanding data structure, selecting methods, applying correct techniques.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490EF54-1324-AB9C-9491-D60D25FB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385813"/>
            <a:ext cx="3817287" cy="16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1937</Words>
  <Application>Microsoft Macintosh PowerPoint</Application>
  <PresentationFormat>On-screen Show (16:9)</PresentationFormat>
  <Paragraphs>371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Text, Code &amp; Knowledge Generation for Scientists</dc:title>
  <dc:subject>LLMs as Research Assistants</dc:subject>
  <dc:creator>J. Paul Liu</dc:creator>
  <cp:lastModifiedBy>Paul Liu</cp:lastModifiedBy>
  <cp:revision>3</cp:revision>
  <dcterms:created xsi:type="dcterms:W3CDTF">2026-01-09T02:46:20Z</dcterms:created>
  <dcterms:modified xsi:type="dcterms:W3CDTF">2026-01-09T13:55:18Z</dcterms:modified>
</cp:coreProperties>
</file>